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56" r:id="rId2"/>
    <p:sldId id="257" r:id="rId3"/>
    <p:sldId id="258" r:id="rId4"/>
    <p:sldId id="261" r:id="rId5"/>
    <p:sldId id="264" r:id="rId6"/>
    <p:sldId id="259" r:id="rId7"/>
    <p:sldId id="260" r:id="rId8"/>
    <p:sldId id="262" r:id="rId9"/>
    <p:sldId id="263"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showGuides="1">
      <p:cViewPr varScale="1">
        <p:scale>
          <a:sx n="163" d="100"/>
          <a:sy n="163" d="100"/>
        </p:scale>
        <p:origin x="222"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A67F2A6-0CD5-4194-8234-60EFE102F8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379F54F2-EFF7-4AB0-9AF2-D6640EE0B6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A27256-A56F-4516-8DF9-A97A6BCCDC67}" type="datetimeFigureOut">
              <a:rPr lang="de-CH" smtClean="0"/>
              <a:t>24.03.2021</a:t>
            </a:fld>
            <a:endParaRPr lang="de-CH"/>
          </a:p>
        </p:txBody>
      </p:sp>
      <p:sp>
        <p:nvSpPr>
          <p:cNvPr id="4" name="Fußzeilenplatzhalter 3">
            <a:extLst>
              <a:ext uri="{FF2B5EF4-FFF2-40B4-BE49-F238E27FC236}">
                <a16:creationId xmlns:a16="http://schemas.microsoft.com/office/drawing/2014/main" id="{12F4B167-EB21-444E-A722-7822A666D2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155D8BDE-9CE6-4FD0-993B-B12E72EA43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386E67-C535-4A7F-B086-E2580B28F7A1}" type="slidenum">
              <a:rPr lang="de-CH" smtClean="0"/>
              <a:t>‹Nr.›</a:t>
            </a:fld>
            <a:endParaRPr lang="de-CH"/>
          </a:p>
        </p:txBody>
      </p:sp>
    </p:spTree>
    <p:extLst>
      <p:ext uri="{BB962C8B-B14F-4D97-AF65-F5344CB8AC3E}">
        <p14:creationId xmlns:p14="http://schemas.microsoft.com/office/powerpoint/2010/main" val="27620635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3C2DEB-4C66-4D8E-B562-1F21B7923A5C}" type="datetimeFigureOut">
              <a:rPr lang="de-CH" smtClean="0"/>
              <a:t>24.03.2021</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A99A7-E6E0-4AF1-A9F5-639A6E52978A}" type="slidenum">
              <a:rPr lang="de-CH" smtClean="0"/>
              <a:t>‹Nr.›</a:t>
            </a:fld>
            <a:endParaRPr lang="de-CH"/>
          </a:p>
        </p:txBody>
      </p:sp>
    </p:spTree>
    <p:extLst>
      <p:ext uri="{BB962C8B-B14F-4D97-AF65-F5344CB8AC3E}">
        <p14:creationId xmlns:p14="http://schemas.microsoft.com/office/powerpoint/2010/main" val="13083498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38A34-23AA-49D3-986B-85FFE0AFC24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DFA3C575-F61A-4107-BF2B-D9C2A6B96E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E031206A-A14C-41E1-877E-47A37B3DDFE9}"/>
              </a:ext>
            </a:extLst>
          </p:cNvPr>
          <p:cNvSpPr>
            <a:spLocks noGrp="1"/>
          </p:cNvSpPr>
          <p:nvPr>
            <p:ph type="dt" sz="half" idx="10"/>
          </p:nvPr>
        </p:nvSpPr>
        <p:spPr/>
        <p:txBody>
          <a:bodyPr/>
          <a:lstStyle/>
          <a:p>
            <a:fld id="{E092663B-429D-4A48-AB98-530DB7569625}" type="datetime1">
              <a:rPr lang="de-CH" smtClean="0"/>
              <a:t>24.03.2021</a:t>
            </a:fld>
            <a:endParaRPr lang="de-CH"/>
          </a:p>
        </p:txBody>
      </p:sp>
      <p:sp>
        <p:nvSpPr>
          <p:cNvPr id="5" name="Fußzeilenplatzhalter 4">
            <a:extLst>
              <a:ext uri="{FF2B5EF4-FFF2-40B4-BE49-F238E27FC236}">
                <a16:creationId xmlns:a16="http://schemas.microsoft.com/office/drawing/2014/main" id="{C49944D6-EEB9-4CCD-8388-73C5945C9E89}"/>
              </a:ext>
            </a:extLst>
          </p:cNvPr>
          <p:cNvSpPr>
            <a:spLocks noGrp="1"/>
          </p:cNvSpPr>
          <p:nvPr>
            <p:ph type="ftr" sz="quarter" idx="11"/>
          </p:nvPr>
        </p:nvSpPr>
        <p:spPr/>
        <p:txBody>
          <a:bodyPr/>
          <a:lstStyle/>
          <a:p>
            <a:r>
              <a:rPr lang="de-CH"/>
              <a:t>maku ag</a:t>
            </a:r>
          </a:p>
        </p:txBody>
      </p:sp>
      <p:sp>
        <p:nvSpPr>
          <p:cNvPr id="6" name="Foliennummernplatzhalter 5">
            <a:extLst>
              <a:ext uri="{FF2B5EF4-FFF2-40B4-BE49-F238E27FC236}">
                <a16:creationId xmlns:a16="http://schemas.microsoft.com/office/drawing/2014/main" id="{B79F7028-2831-4690-ABDF-B940F8C5A7E9}"/>
              </a:ext>
            </a:extLst>
          </p:cNvPr>
          <p:cNvSpPr>
            <a:spLocks noGrp="1"/>
          </p:cNvSpPr>
          <p:nvPr>
            <p:ph type="sldNum" sz="quarter" idx="12"/>
          </p:nvPr>
        </p:nvSpPr>
        <p:spPr/>
        <p:txBody>
          <a:bodyPr/>
          <a:lstStyle/>
          <a:p>
            <a:fld id="{01651CFE-9FA7-4181-8A58-741F74548F52}" type="slidenum">
              <a:rPr lang="de-CH" smtClean="0"/>
              <a:t>‹Nr.›</a:t>
            </a:fld>
            <a:endParaRPr lang="de-CH"/>
          </a:p>
        </p:txBody>
      </p:sp>
    </p:spTree>
    <p:extLst>
      <p:ext uri="{BB962C8B-B14F-4D97-AF65-F5344CB8AC3E}">
        <p14:creationId xmlns:p14="http://schemas.microsoft.com/office/powerpoint/2010/main" val="276440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9D54D-FBC9-4381-8EAB-62D23DD2348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71ACF206-442B-4E0A-B9CF-F5A63D757A5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9D66947-2E55-4176-B466-AAA7BB261104}"/>
              </a:ext>
            </a:extLst>
          </p:cNvPr>
          <p:cNvSpPr>
            <a:spLocks noGrp="1"/>
          </p:cNvSpPr>
          <p:nvPr>
            <p:ph type="dt" sz="half" idx="10"/>
          </p:nvPr>
        </p:nvSpPr>
        <p:spPr/>
        <p:txBody>
          <a:bodyPr/>
          <a:lstStyle/>
          <a:p>
            <a:fld id="{AD9C4126-529F-464F-94DB-879AB4C755DF}" type="datetime1">
              <a:rPr lang="de-CH" smtClean="0"/>
              <a:t>24.03.2021</a:t>
            </a:fld>
            <a:endParaRPr lang="de-CH"/>
          </a:p>
        </p:txBody>
      </p:sp>
      <p:sp>
        <p:nvSpPr>
          <p:cNvPr id="5" name="Fußzeilenplatzhalter 4">
            <a:extLst>
              <a:ext uri="{FF2B5EF4-FFF2-40B4-BE49-F238E27FC236}">
                <a16:creationId xmlns:a16="http://schemas.microsoft.com/office/drawing/2014/main" id="{23D7500E-330E-4182-8C9D-14048276FA00}"/>
              </a:ext>
            </a:extLst>
          </p:cNvPr>
          <p:cNvSpPr>
            <a:spLocks noGrp="1"/>
          </p:cNvSpPr>
          <p:nvPr>
            <p:ph type="ftr" sz="quarter" idx="11"/>
          </p:nvPr>
        </p:nvSpPr>
        <p:spPr/>
        <p:txBody>
          <a:bodyPr/>
          <a:lstStyle/>
          <a:p>
            <a:r>
              <a:rPr lang="de-CH"/>
              <a:t>maku ag</a:t>
            </a:r>
          </a:p>
        </p:txBody>
      </p:sp>
      <p:sp>
        <p:nvSpPr>
          <p:cNvPr id="6" name="Foliennummernplatzhalter 5">
            <a:extLst>
              <a:ext uri="{FF2B5EF4-FFF2-40B4-BE49-F238E27FC236}">
                <a16:creationId xmlns:a16="http://schemas.microsoft.com/office/drawing/2014/main" id="{56A88225-2B82-4FD3-8DB1-5E76B2D8CD96}"/>
              </a:ext>
            </a:extLst>
          </p:cNvPr>
          <p:cNvSpPr>
            <a:spLocks noGrp="1"/>
          </p:cNvSpPr>
          <p:nvPr>
            <p:ph type="sldNum" sz="quarter" idx="12"/>
          </p:nvPr>
        </p:nvSpPr>
        <p:spPr/>
        <p:txBody>
          <a:bodyPr/>
          <a:lstStyle/>
          <a:p>
            <a:fld id="{01651CFE-9FA7-4181-8A58-741F74548F52}" type="slidenum">
              <a:rPr lang="de-CH" smtClean="0"/>
              <a:t>‹Nr.›</a:t>
            </a:fld>
            <a:endParaRPr lang="de-CH"/>
          </a:p>
        </p:txBody>
      </p:sp>
    </p:spTree>
    <p:extLst>
      <p:ext uri="{BB962C8B-B14F-4D97-AF65-F5344CB8AC3E}">
        <p14:creationId xmlns:p14="http://schemas.microsoft.com/office/powerpoint/2010/main" val="419618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32B4A28-8E54-444E-B4C9-FF84DD306573}"/>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96C9F4E3-E32F-4FC9-BDB0-2E209CE9B4A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B9671C1-8DCE-4945-96E5-AAB6E93A1B9B}"/>
              </a:ext>
            </a:extLst>
          </p:cNvPr>
          <p:cNvSpPr>
            <a:spLocks noGrp="1"/>
          </p:cNvSpPr>
          <p:nvPr>
            <p:ph type="dt" sz="half" idx="10"/>
          </p:nvPr>
        </p:nvSpPr>
        <p:spPr/>
        <p:txBody>
          <a:bodyPr/>
          <a:lstStyle/>
          <a:p>
            <a:fld id="{985A2948-265C-4489-9B07-F17E3618793C}" type="datetime1">
              <a:rPr lang="de-CH" smtClean="0"/>
              <a:t>24.03.2021</a:t>
            </a:fld>
            <a:endParaRPr lang="de-CH"/>
          </a:p>
        </p:txBody>
      </p:sp>
      <p:sp>
        <p:nvSpPr>
          <p:cNvPr id="5" name="Fußzeilenplatzhalter 4">
            <a:extLst>
              <a:ext uri="{FF2B5EF4-FFF2-40B4-BE49-F238E27FC236}">
                <a16:creationId xmlns:a16="http://schemas.microsoft.com/office/drawing/2014/main" id="{2AF7D219-32FE-483F-A351-08B3B651C0F1}"/>
              </a:ext>
            </a:extLst>
          </p:cNvPr>
          <p:cNvSpPr>
            <a:spLocks noGrp="1"/>
          </p:cNvSpPr>
          <p:nvPr>
            <p:ph type="ftr" sz="quarter" idx="11"/>
          </p:nvPr>
        </p:nvSpPr>
        <p:spPr/>
        <p:txBody>
          <a:bodyPr/>
          <a:lstStyle/>
          <a:p>
            <a:r>
              <a:rPr lang="de-CH"/>
              <a:t>maku ag</a:t>
            </a:r>
          </a:p>
        </p:txBody>
      </p:sp>
      <p:sp>
        <p:nvSpPr>
          <p:cNvPr id="6" name="Foliennummernplatzhalter 5">
            <a:extLst>
              <a:ext uri="{FF2B5EF4-FFF2-40B4-BE49-F238E27FC236}">
                <a16:creationId xmlns:a16="http://schemas.microsoft.com/office/drawing/2014/main" id="{75A78469-789E-4FE0-89B9-2EDA82320476}"/>
              </a:ext>
            </a:extLst>
          </p:cNvPr>
          <p:cNvSpPr>
            <a:spLocks noGrp="1"/>
          </p:cNvSpPr>
          <p:nvPr>
            <p:ph type="sldNum" sz="quarter" idx="12"/>
          </p:nvPr>
        </p:nvSpPr>
        <p:spPr/>
        <p:txBody>
          <a:bodyPr/>
          <a:lstStyle/>
          <a:p>
            <a:fld id="{01651CFE-9FA7-4181-8A58-741F74548F52}" type="slidenum">
              <a:rPr lang="de-CH" smtClean="0"/>
              <a:t>‹Nr.›</a:t>
            </a:fld>
            <a:endParaRPr lang="de-CH"/>
          </a:p>
        </p:txBody>
      </p:sp>
    </p:spTree>
    <p:extLst>
      <p:ext uri="{BB962C8B-B14F-4D97-AF65-F5344CB8AC3E}">
        <p14:creationId xmlns:p14="http://schemas.microsoft.com/office/powerpoint/2010/main" val="3130933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03290-4DA4-483E-8581-3911498ABF9F}"/>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A04B5653-FC69-4DB2-8470-41482A6364E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017D3D96-B1FE-4E0B-A263-C88E09A06F71}"/>
              </a:ext>
            </a:extLst>
          </p:cNvPr>
          <p:cNvSpPr>
            <a:spLocks noGrp="1"/>
          </p:cNvSpPr>
          <p:nvPr>
            <p:ph type="dt" sz="half" idx="10"/>
          </p:nvPr>
        </p:nvSpPr>
        <p:spPr/>
        <p:txBody>
          <a:bodyPr/>
          <a:lstStyle/>
          <a:p>
            <a:fld id="{C0242B3B-B8B0-4F06-8655-64A72712A106}" type="datetime1">
              <a:rPr lang="de-CH" smtClean="0"/>
              <a:t>24.03.2021</a:t>
            </a:fld>
            <a:endParaRPr lang="de-CH"/>
          </a:p>
        </p:txBody>
      </p:sp>
      <p:sp>
        <p:nvSpPr>
          <p:cNvPr id="5" name="Fußzeilenplatzhalter 4">
            <a:extLst>
              <a:ext uri="{FF2B5EF4-FFF2-40B4-BE49-F238E27FC236}">
                <a16:creationId xmlns:a16="http://schemas.microsoft.com/office/drawing/2014/main" id="{E3A557D7-2BE6-48E4-90E4-8A3DE468579D}"/>
              </a:ext>
            </a:extLst>
          </p:cNvPr>
          <p:cNvSpPr>
            <a:spLocks noGrp="1"/>
          </p:cNvSpPr>
          <p:nvPr>
            <p:ph type="ftr" sz="quarter" idx="11"/>
          </p:nvPr>
        </p:nvSpPr>
        <p:spPr/>
        <p:txBody>
          <a:bodyPr/>
          <a:lstStyle/>
          <a:p>
            <a:r>
              <a:rPr lang="de-CH"/>
              <a:t>maku ag</a:t>
            </a:r>
          </a:p>
        </p:txBody>
      </p:sp>
      <p:sp>
        <p:nvSpPr>
          <p:cNvPr id="6" name="Foliennummernplatzhalter 5">
            <a:extLst>
              <a:ext uri="{FF2B5EF4-FFF2-40B4-BE49-F238E27FC236}">
                <a16:creationId xmlns:a16="http://schemas.microsoft.com/office/drawing/2014/main" id="{021EFD8F-38B7-4A50-8F23-6C376601722A}"/>
              </a:ext>
            </a:extLst>
          </p:cNvPr>
          <p:cNvSpPr>
            <a:spLocks noGrp="1"/>
          </p:cNvSpPr>
          <p:nvPr>
            <p:ph type="sldNum" sz="quarter" idx="12"/>
          </p:nvPr>
        </p:nvSpPr>
        <p:spPr/>
        <p:txBody>
          <a:bodyPr/>
          <a:lstStyle/>
          <a:p>
            <a:fld id="{01651CFE-9FA7-4181-8A58-741F74548F52}" type="slidenum">
              <a:rPr lang="de-CH" smtClean="0"/>
              <a:t>‹Nr.›</a:t>
            </a:fld>
            <a:endParaRPr lang="de-CH"/>
          </a:p>
        </p:txBody>
      </p:sp>
    </p:spTree>
    <p:extLst>
      <p:ext uri="{BB962C8B-B14F-4D97-AF65-F5344CB8AC3E}">
        <p14:creationId xmlns:p14="http://schemas.microsoft.com/office/powerpoint/2010/main" val="259112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A51E8D-0189-4B29-81AF-05161BE883B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608E890C-0825-453C-A5E4-B6EA75D435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E62EB8-1E44-4009-A63F-AE4B875361D4}"/>
              </a:ext>
            </a:extLst>
          </p:cNvPr>
          <p:cNvSpPr>
            <a:spLocks noGrp="1"/>
          </p:cNvSpPr>
          <p:nvPr>
            <p:ph type="dt" sz="half" idx="10"/>
          </p:nvPr>
        </p:nvSpPr>
        <p:spPr/>
        <p:txBody>
          <a:bodyPr/>
          <a:lstStyle/>
          <a:p>
            <a:fld id="{27DF69ED-CFC9-4ED2-9CFD-4CDA88E24F8D}" type="datetime1">
              <a:rPr lang="de-CH" smtClean="0"/>
              <a:t>24.03.2021</a:t>
            </a:fld>
            <a:endParaRPr lang="de-CH"/>
          </a:p>
        </p:txBody>
      </p:sp>
      <p:sp>
        <p:nvSpPr>
          <p:cNvPr id="5" name="Fußzeilenplatzhalter 4">
            <a:extLst>
              <a:ext uri="{FF2B5EF4-FFF2-40B4-BE49-F238E27FC236}">
                <a16:creationId xmlns:a16="http://schemas.microsoft.com/office/drawing/2014/main" id="{E6848C09-7551-4BD1-AE1F-88B6C1F1894F}"/>
              </a:ext>
            </a:extLst>
          </p:cNvPr>
          <p:cNvSpPr>
            <a:spLocks noGrp="1"/>
          </p:cNvSpPr>
          <p:nvPr>
            <p:ph type="ftr" sz="quarter" idx="11"/>
          </p:nvPr>
        </p:nvSpPr>
        <p:spPr/>
        <p:txBody>
          <a:bodyPr/>
          <a:lstStyle/>
          <a:p>
            <a:r>
              <a:rPr lang="de-CH"/>
              <a:t>maku ag</a:t>
            </a:r>
          </a:p>
        </p:txBody>
      </p:sp>
      <p:sp>
        <p:nvSpPr>
          <p:cNvPr id="6" name="Foliennummernplatzhalter 5">
            <a:extLst>
              <a:ext uri="{FF2B5EF4-FFF2-40B4-BE49-F238E27FC236}">
                <a16:creationId xmlns:a16="http://schemas.microsoft.com/office/drawing/2014/main" id="{9A9A93AA-7E3B-4ACC-BDCC-A6117EE98068}"/>
              </a:ext>
            </a:extLst>
          </p:cNvPr>
          <p:cNvSpPr>
            <a:spLocks noGrp="1"/>
          </p:cNvSpPr>
          <p:nvPr>
            <p:ph type="sldNum" sz="quarter" idx="12"/>
          </p:nvPr>
        </p:nvSpPr>
        <p:spPr/>
        <p:txBody>
          <a:bodyPr/>
          <a:lstStyle/>
          <a:p>
            <a:fld id="{01651CFE-9FA7-4181-8A58-741F74548F52}" type="slidenum">
              <a:rPr lang="de-CH" smtClean="0"/>
              <a:t>‹Nr.›</a:t>
            </a:fld>
            <a:endParaRPr lang="de-CH"/>
          </a:p>
        </p:txBody>
      </p:sp>
    </p:spTree>
    <p:extLst>
      <p:ext uri="{BB962C8B-B14F-4D97-AF65-F5344CB8AC3E}">
        <p14:creationId xmlns:p14="http://schemas.microsoft.com/office/powerpoint/2010/main" val="254105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BFEBB-2BF7-46E8-8D61-95CE721719A5}"/>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1F9DF850-37B3-409A-AF06-86F8D86FBBD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39EBDE65-2634-456C-A8E4-47157804E05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4EB2B8EC-74A9-44AC-BA41-E383466E9DBE}"/>
              </a:ext>
            </a:extLst>
          </p:cNvPr>
          <p:cNvSpPr>
            <a:spLocks noGrp="1"/>
          </p:cNvSpPr>
          <p:nvPr>
            <p:ph type="dt" sz="half" idx="10"/>
          </p:nvPr>
        </p:nvSpPr>
        <p:spPr/>
        <p:txBody>
          <a:bodyPr/>
          <a:lstStyle/>
          <a:p>
            <a:fld id="{30948634-B118-4AC0-B33C-AD2BD1C4FE68}" type="datetime1">
              <a:rPr lang="de-CH" smtClean="0"/>
              <a:t>24.03.2021</a:t>
            </a:fld>
            <a:endParaRPr lang="de-CH"/>
          </a:p>
        </p:txBody>
      </p:sp>
      <p:sp>
        <p:nvSpPr>
          <p:cNvPr id="6" name="Fußzeilenplatzhalter 5">
            <a:extLst>
              <a:ext uri="{FF2B5EF4-FFF2-40B4-BE49-F238E27FC236}">
                <a16:creationId xmlns:a16="http://schemas.microsoft.com/office/drawing/2014/main" id="{67BFB2EE-B524-45AA-A014-BFBD86F32523}"/>
              </a:ext>
            </a:extLst>
          </p:cNvPr>
          <p:cNvSpPr>
            <a:spLocks noGrp="1"/>
          </p:cNvSpPr>
          <p:nvPr>
            <p:ph type="ftr" sz="quarter" idx="11"/>
          </p:nvPr>
        </p:nvSpPr>
        <p:spPr/>
        <p:txBody>
          <a:bodyPr/>
          <a:lstStyle/>
          <a:p>
            <a:r>
              <a:rPr lang="de-CH"/>
              <a:t>maku ag</a:t>
            </a:r>
          </a:p>
        </p:txBody>
      </p:sp>
      <p:sp>
        <p:nvSpPr>
          <p:cNvPr id="7" name="Foliennummernplatzhalter 6">
            <a:extLst>
              <a:ext uri="{FF2B5EF4-FFF2-40B4-BE49-F238E27FC236}">
                <a16:creationId xmlns:a16="http://schemas.microsoft.com/office/drawing/2014/main" id="{0C027EE2-276F-4D11-8A66-6E5A580C4F7B}"/>
              </a:ext>
            </a:extLst>
          </p:cNvPr>
          <p:cNvSpPr>
            <a:spLocks noGrp="1"/>
          </p:cNvSpPr>
          <p:nvPr>
            <p:ph type="sldNum" sz="quarter" idx="12"/>
          </p:nvPr>
        </p:nvSpPr>
        <p:spPr/>
        <p:txBody>
          <a:bodyPr/>
          <a:lstStyle/>
          <a:p>
            <a:fld id="{01651CFE-9FA7-4181-8A58-741F74548F52}" type="slidenum">
              <a:rPr lang="de-CH" smtClean="0"/>
              <a:t>‹Nr.›</a:t>
            </a:fld>
            <a:endParaRPr lang="de-CH"/>
          </a:p>
        </p:txBody>
      </p:sp>
    </p:spTree>
    <p:extLst>
      <p:ext uri="{BB962C8B-B14F-4D97-AF65-F5344CB8AC3E}">
        <p14:creationId xmlns:p14="http://schemas.microsoft.com/office/powerpoint/2010/main" val="28742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B3E8D2-BD01-4321-93E0-2B94D9BA3580}"/>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7CDC2C26-4637-4A6D-B76E-43C2A3FFA5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35AAFDE-8A07-488F-8447-61428F68802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D41FE40A-D889-4350-B99B-F4710FBE8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1CB2F42-EC38-4321-A3A3-7D728B00703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167DC0F8-D367-4860-A793-F609A95535D8}"/>
              </a:ext>
            </a:extLst>
          </p:cNvPr>
          <p:cNvSpPr>
            <a:spLocks noGrp="1"/>
          </p:cNvSpPr>
          <p:nvPr>
            <p:ph type="dt" sz="half" idx="10"/>
          </p:nvPr>
        </p:nvSpPr>
        <p:spPr/>
        <p:txBody>
          <a:bodyPr/>
          <a:lstStyle/>
          <a:p>
            <a:fld id="{39B281D9-13CA-4C77-8C0A-C8E3FCBA100E}" type="datetime1">
              <a:rPr lang="de-CH" smtClean="0"/>
              <a:t>24.03.2021</a:t>
            </a:fld>
            <a:endParaRPr lang="de-CH"/>
          </a:p>
        </p:txBody>
      </p:sp>
      <p:sp>
        <p:nvSpPr>
          <p:cNvPr id="8" name="Fußzeilenplatzhalter 7">
            <a:extLst>
              <a:ext uri="{FF2B5EF4-FFF2-40B4-BE49-F238E27FC236}">
                <a16:creationId xmlns:a16="http://schemas.microsoft.com/office/drawing/2014/main" id="{9B81580C-F2DA-4EAC-B21C-A7B6DF7A6833}"/>
              </a:ext>
            </a:extLst>
          </p:cNvPr>
          <p:cNvSpPr>
            <a:spLocks noGrp="1"/>
          </p:cNvSpPr>
          <p:nvPr>
            <p:ph type="ftr" sz="quarter" idx="11"/>
          </p:nvPr>
        </p:nvSpPr>
        <p:spPr/>
        <p:txBody>
          <a:bodyPr/>
          <a:lstStyle/>
          <a:p>
            <a:r>
              <a:rPr lang="de-CH"/>
              <a:t>maku ag</a:t>
            </a:r>
          </a:p>
        </p:txBody>
      </p:sp>
      <p:sp>
        <p:nvSpPr>
          <p:cNvPr id="9" name="Foliennummernplatzhalter 8">
            <a:extLst>
              <a:ext uri="{FF2B5EF4-FFF2-40B4-BE49-F238E27FC236}">
                <a16:creationId xmlns:a16="http://schemas.microsoft.com/office/drawing/2014/main" id="{A10F745C-9F0C-4B00-BA4A-E764786CAC42}"/>
              </a:ext>
            </a:extLst>
          </p:cNvPr>
          <p:cNvSpPr>
            <a:spLocks noGrp="1"/>
          </p:cNvSpPr>
          <p:nvPr>
            <p:ph type="sldNum" sz="quarter" idx="12"/>
          </p:nvPr>
        </p:nvSpPr>
        <p:spPr/>
        <p:txBody>
          <a:bodyPr/>
          <a:lstStyle/>
          <a:p>
            <a:fld id="{01651CFE-9FA7-4181-8A58-741F74548F52}" type="slidenum">
              <a:rPr lang="de-CH" smtClean="0"/>
              <a:t>‹Nr.›</a:t>
            </a:fld>
            <a:endParaRPr lang="de-CH"/>
          </a:p>
        </p:txBody>
      </p:sp>
    </p:spTree>
    <p:extLst>
      <p:ext uri="{BB962C8B-B14F-4D97-AF65-F5344CB8AC3E}">
        <p14:creationId xmlns:p14="http://schemas.microsoft.com/office/powerpoint/2010/main" val="3628252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35210A-5569-4601-956A-5B1362CC2340}"/>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97C7DFF-525F-42D5-ABDE-4BCB131BD0B0}"/>
              </a:ext>
            </a:extLst>
          </p:cNvPr>
          <p:cNvSpPr>
            <a:spLocks noGrp="1"/>
          </p:cNvSpPr>
          <p:nvPr>
            <p:ph type="dt" sz="half" idx="10"/>
          </p:nvPr>
        </p:nvSpPr>
        <p:spPr/>
        <p:txBody>
          <a:bodyPr/>
          <a:lstStyle/>
          <a:p>
            <a:fld id="{72933A49-64CE-4621-94B8-F55D74F4CA6C}" type="datetime1">
              <a:rPr lang="de-CH" smtClean="0"/>
              <a:t>24.03.2021</a:t>
            </a:fld>
            <a:endParaRPr lang="de-CH"/>
          </a:p>
        </p:txBody>
      </p:sp>
      <p:sp>
        <p:nvSpPr>
          <p:cNvPr id="4" name="Fußzeilenplatzhalter 3">
            <a:extLst>
              <a:ext uri="{FF2B5EF4-FFF2-40B4-BE49-F238E27FC236}">
                <a16:creationId xmlns:a16="http://schemas.microsoft.com/office/drawing/2014/main" id="{811B8DD5-9B28-45BE-9162-BC18800E7D84}"/>
              </a:ext>
            </a:extLst>
          </p:cNvPr>
          <p:cNvSpPr>
            <a:spLocks noGrp="1"/>
          </p:cNvSpPr>
          <p:nvPr>
            <p:ph type="ftr" sz="quarter" idx="11"/>
          </p:nvPr>
        </p:nvSpPr>
        <p:spPr/>
        <p:txBody>
          <a:bodyPr/>
          <a:lstStyle/>
          <a:p>
            <a:r>
              <a:rPr lang="de-CH"/>
              <a:t>maku ag</a:t>
            </a:r>
          </a:p>
        </p:txBody>
      </p:sp>
      <p:sp>
        <p:nvSpPr>
          <p:cNvPr id="5" name="Foliennummernplatzhalter 4">
            <a:extLst>
              <a:ext uri="{FF2B5EF4-FFF2-40B4-BE49-F238E27FC236}">
                <a16:creationId xmlns:a16="http://schemas.microsoft.com/office/drawing/2014/main" id="{DB614972-CA20-4E5C-AF1F-5861483E62A6}"/>
              </a:ext>
            </a:extLst>
          </p:cNvPr>
          <p:cNvSpPr>
            <a:spLocks noGrp="1"/>
          </p:cNvSpPr>
          <p:nvPr>
            <p:ph type="sldNum" sz="quarter" idx="12"/>
          </p:nvPr>
        </p:nvSpPr>
        <p:spPr/>
        <p:txBody>
          <a:bodyPr/>
          <a:lstStyle/>
          <a:p>
            <a:fld id="{01651CFE-9FA7-4181-8A58-741F74548F52}" type="slidenum">
              <a:rPr lang="de-CH" smtClean="0"/>
              <a:t>‹Nr.›</a:t>
            </a:fld>
            <a:endParaRPr lang="de-CH"/>
          </a:p>
        </p:txBody>
      </p:sp>
    </p:spTree>
    <p:extLst>
      <p:ext uri="{BB962C8B-B14F-4D97-AF65-F5344CB8AC3E}">
        <p14:creationId xmlns:p14="http://schemas.microsoft.com/office/powerpoint/2010/main" val="442094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3A6FCCB-DBA0-411C-B775-05A06B2F1925}"/>
              </a:ext>
            </a:extLst>
          </p:cNvPr>
          <p:cNvSpPr>
            <a:spLocks noGrp="1"/>
          </p:cNvSpPr>
          <p:nvPr>
            <p:ph type="dt" sz="half" idx="10"/>
          </p:nvPr>
        </p:nvSpPr>
        <p:spPr/>
        <p:txBody>
          <a:bodyPr/>
          <a:lstStyle/>
          <a:p>
            <a:fld id="{20D87F46-00EA-4D5F-A094-333C3F8DD01D}" type="datetime1">
              <a:rPr lang="de-CH" smtClean="0"/>
              <a:t>24.03.2021</a:t>
            </a:fld>
            <a:endParaRPr lang="de-CH"/>
          </a:p>
        </p:txBody>
      </p:sp>
      <p:sp>
        <p:nvSpPr>
          <p:cNvPr id="3" name="Fußzeilenplatzhalter 2">
            <a:extLst>
              <a:ext uri="{FF2B5EF4-FFF2-40B4-BE49-F238E27FC236}">
                <a16:creationId xmlns:a16="http://schemas.microsoft.com/office/drawing/2014/main" id="{A8340C13-AA21-46D5-805D-8B1B7F1FD81B}"/>
              </a:ext>
            </a:extLst>
          </p:cNvPr>
          <p:cNvSpPr>
            <a:spLocks noGrp="1"/>
          </p:cNvSpPr>
          <p:nvPr>
            <p:ph type="ftr" sz="quarter" idx="11"/>
          </p:nvPr>
        </p:nvSpPr>
        <p:spPr/>
        <p:txBody>
          <a:bodyPr/>
          <a:lstStyle/>
          <a:p>
            <a:r>
              <a:rPr lang="de-CH"/>
              <a:t>maku ag</a:t>
            </a:r>
          </a:p>
        </p:txBody>
      </p:sp>
      <p:sp>
        <p:nvSpPr>
          <p:cNvPr id="4" name="Foliennummernplatzhalter 3">
            <a:extLst>
              <a:ext uri="{FF2B5EF4-FFF2-40B4-BE49-F238E27FC236}">
                <a16:creationId xmlns:a16="http://schemas.microsoft.com/office/drawing/2014/main" id="{0D4A64BE-7D7E-4650-A163-3931BE78337B}"/>
              </a:ext>
            </a:extLst>
          </p:cNvPr>
          <p:cNvSpPr>
            <a:spLocks noGrp="1"/>
          </p:cNvSpPr>
          <p:nvPr>
            <p:ph type="sldNum" sz="quarter" idx="12"/>
          </p:nvPr>
        </p:nvSpPr>
        <p:spPr/>
        <p:txBody>
          <a:bodyPr/>
          <a:lstStyle/>
          <a:p>
            <a:fld id="{01651CFE-9FA7-4181-8A58-741F74548F52}" type="slidenum">
              <a:rPr lang="de-CH" smtClean="0"/>
              <a:t>‹Nr.›</a:t>
            </a:fld>
            <a:endParaRPr lang="de-CH"/>
          </a:p>
        </p:txBody>
      </p:sp>
    </p:spTree>
    <p:extLst>
      <p:ext uri="{BB962C8B-B14F-4D97-AF65-F5344CB8AC3E}">
        <p14:creationId xmlns:p14="http://schemas.microsoft.com/office/powerpoint/2010/main" val="147884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499DE-7C5C-41EB-B9BB-DBDCAADFB7C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CA9E74AE-E962-437E-BC87-B52CF00909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503AB445-C44B-4CF5-8732-53E68A4F06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018C83E-972C-4720-8E0C-82543E31F116}"/>
              </a:ext>
            </a:extLst>
          </p:cNvPr>
          <p:cNvSpPr>
            <a:spLocks noGrp="1"/>
          </p:cNvSpPr>
          <p:nvPr>
            <p:ph type="dt" sz="half" idx="10"/>
          </p:nvPr>
        </p:nvSpPr>
        <p:spPr/>
        <p:txBody>
          <a:bodyPr/>
          <a:lstStyle/>
          <a:p>
            <a:fld id="{13476900-14BC-4202-900D-9D5F0F94716E}" type="datetime1">
              <a:rPr lang="de-CH" smtClean="0"/>
              <a:t>24.03.2021</a:t>
            </a:fld>
            <a:endParaRPr lang="de-CH"/>
          </a:p>
        </p:txBody>
      </p:sp>
      <p:sp>
        <p:nvSpPr>
          <p:cNvPr id="6" name="Fußzeilenplatzhalter 5">
            <a:extLst>
              <a:ext uri="{FF2B5EF4-FFF2-40B4-BE49-F238E27FC236}">
                <a16:creationId xmlns:a16="http://schemas.microsoft.com/office/drawing/2014/main" id="{CFFB0637-B030-4AC7-ADF0-D8C633F5B10F}"/>
              </a:ext>
            </a:extLst>
          </p:cNvPr>
          <p:cNvSpPr>
            <a:spLocks noGrp="1"/>
          </p:cNvSpPr>
          <p:nvPr>
            <p:ph type="ftr" sz="quarter" idx="11"/>
          </p:nvPr>
        </p:nvSpPr>
        <p:spPr/>
        <p:txBody>
          <a:bodyPr/>
          <a:lstStyle/>
          <a:p>
            <a:r>
              <a:rPr lang="de-CH"/>
              <a:t>maku ag</a:t>
            </a:r>
          </a:p>
        </p:txBody>
      </p:sp>
      <p:sp>
        <p:nvSpPr>
          <p:cNvPr id="7" name="Foliennummernplatzhalter 6">
            <a:extLst>
              <a:ext uri="{FF2B5EF4-FFF2-40B4-BE49-F238E27FC236}">
                <a16:creationId xmlns:a16="http://schemas.microsoft.com/office/drawing/2014/main" id="{5969AABA-03D4-41C9-A296-1A6A9DE93CA4}"/>
              </a:ext>
            </a:extLst>
          </p:cNvPr>
          <p:cNvSpPr>
            <a:spLocks noGrp="1"/>
          </p:cNvSpPr>
          <p:nvPr>
            <p:ph type="sldNum" sz="quarter" idx="12"/>
          </p:nvPr>
        </p:nvSpPr>
        <p:spPr/>
        <p:txBody>
          <a:bodyPr/>
          <a:lstStyle/>
          <a:p>
            <a:fld id="{01651CFE-9FA7-4181-8A58-741F74548F52}" type="slidenum">
              <a:rPr lang="de-CH" smtClean="0"/>
              <a:t>‹Nr.›</a:t>
            </a:fld>
            <a:endParaRPr lang="de-CH"/>
          </a:p>
        </p:txBody>
      </p:sp>
    </p:spTree>
    <p:extLst>
      <p:ext uri="{BB962C8B-B14F-4D97-AF65-F5344CB8AC3E}">
        <p14:creationId xmlns:p14="http://schemas.microsoft.com/office/powerpoint/2010/main" val="3306942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AF062-C0CA-43AC-A887-7E38AA15147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166A4B12-772D-4EBE-9DCD-D8D76DA1CC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50FC834E-74C7-49B3-8E26-093D594EA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C8157CB-1808-44EA-9BAA-8897196AA339}"/>
              </a:ext>
            </a:extLst>
          </p:cNvPr>
          <p:cNvSpPr>
            <a:spLocks noGrp="1"/>
          </p:cNvSpPr>
          <p:nvPr>
            <p:ph type="dt" sz="half" idx="10"/>
          </p:nvPr>
        </p:nvSpPr>
        <p:spPr/>
        <p:txBody>
          <a:bodyPr/>
          <a:lstStyle/>
          <a:p>
            <a:fld id="{B36D83B4-4A70-4EA2-A4C0-AC64173E54D2}" type="datetime1">
              <a:rPr lang="de-CH" smtClean="0"/>
              <a:t>24.03.2021</a:t>
            </a:fld>
            <a:endParaRPr lang="de-CH"/>
          </a:p>
        </p:txBody>
      </p:sp>
      <p:sp>
        <p:nvSpPr>
          <p:cNvPr id="6" name="Fußzeilenplatzhalter 5">
            <a:extLst>
              <a:ext uri="{FF2B5EF4-FFF2-40B4-BE49-F238E27FC236}">
                <a16:creationId xmlns:a16="http://schemas.microsoft.com/office/drawing/2014/main" id="{09E23783-63FE-4FF8-AA14-BB5D44DB51F4}"/>
              </a:ext>
            </a:extLst>
          </p:cNvPr>
          <p:cNvSpPr>
            <a:spLocks noGrp="1"/>
          </p:cNvSpPr>
          <p:nvPr>
            <p:ph type="ftr" sz="quarter" idx="11"/>
          </p:nvPr>
        </p:nvSpPr>
        <p:spPr/>
        <p:txBody>
          <a:bodyPr/>
          <a:lstStyle/>
          <a:p>
            <a:r>
              <a:rPr lang="de-CH"/>
              <a:t>maku ag</a:t>
            </a:r>
          </a:p>
        </p:txBody>
      </p:sp>
      <p:sp>
        <p:nvSpPr>
          <p:cNvPr id="7" name="Foliennummernplatzhalter 6">
            <a:extLst>
              <a:ext uri="{FF2B5EF4-FFF2-40B4-BE49-F238E27FC236}">
                <a16:creationId xmlns:a16="http://schemas.microsoft.com/office/drawing/2014/main" id="{1ADC798B-8A50-47A1-AA91-36ECD1B02BFB}"/>
              </a:ext>
            </a:extLst>
          </p:cNvPr>
          <p:cNvSpPr>
            <a:spLocks noGrp="1"/>
          </p:cNvSpPr>
          <p:nvPr>
            <p:ph type="sldNum" sz="quarter" idx="12"/>
          </p:nvPr>
        </p:nvSpPr>
        <p:spPr/>
        <p:txBody>
          <a:bodyPr/>
          <a:lstStyle/>
          <a:p>
            <a:fld id="{01651CFE-9FA7-4181-8A58-741F74548F52}" type="slidenum">
              <a:rPr lang="de-CH" smtClean="0"/>
              <a:t>‹Nr.›</a:t>
            </a:fld>
            <a:endParaRPr lang="de-CH"/>
          </a:p>
        </p:txBody>
      </p:sp>
    </p:spTree>
    <p:extLst>
      <p:ext uri="{BB962C8B-B14F-4D97-AF65-F5344CB8AC3E}">
        <p14:creationId xmlns:p14="http://schemas.microsoft.com/office/powerpoint/2010/main" val="3332033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E93CBF3-37FB-4AA9-B20A-692947A193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64A75338-9D6B-4F7F-9210-6E94F52651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88F01ED-EF72-4837-BED0-7EDCC003E5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1CEC2-5BE8-4562-94D4-593C5C09B9B5}" type="datetime1">
              <a:rPr lang="de-CH" smtClean="0"/>
              <a:t>24.03.2021</a:t>
            </a:fld>
            <a:endParaRPr lang="de-CH"/>
          </a:p>
        </p:txBody>
      </p:sp>
      <p:sp>
        <p:nvSpPr>
          <p:cNvPr id="5" name="Fußzeilenplatzhalter 4">
            <a:extLst>
              <a:ext uri="{FF2B5EF4-FFF2-40B4-BE49-F238E27FC236}">
                <a16:creationId xmlns:a16="http://schemas.microsoft.com/office/drawing/2014/main" id="{5E0B49EB-4FB5-4E17-855D-C08601FAA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CH"/>
              <a:t>maku ag</a:t>
            </a:r>
          </a:p>
        </p:txBody>
      </p:sp>
      <p:sp>
        <p:nvSpPr>
          <p:cNvPr id="6" name="Foliennummernplatzhalter 5">
            <a:extLst>
              <a:ext uri="{FF2B5EF4-FFF2-40B4-BE49-F238E27FC236}">
                <a16:creationId xmlns:a16="http://schemas.microsoft.com/office/drawing/2014/main" id="{1371CBE4-0457-473D-BBC5-EAEF9F2F2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51CFE-9FA7-4181-8A58-741F74548F52}" type="slidenum">
              <a:rPr lang="de-CH" smtClean="0"/>
              <a:t>‹Nr.›</a:t>
            </a:fld>
            <a:endParaRPr lang="de-CH"/>
          </a:p>
        </p:txBody>
      </p:sp>
    </p:spTree>
    <p:extLst>
      <p:ext uri="{BB962C8B-B14F-4D97-AF65-F5344CB8AC3E}">
        <p14:creationId xmlns:p14="http://schemas.microsoft.com/office/powerpoint/2010/main" val="2576217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1C4F2B1-32E9-4946-81B2-FBE0CADAF200}"/>
              </a:ext>
            </a:extLst>
          </p:cNvPr>
          <p:cNvSpPr>
            <a:spLocks noGrp="1"/>
          </p:cNvSpPr>
          <p:nvPr>
            <p:ph type="ctrTitle"/>
          </p:nvPr>
        </p:nvSpPr>
        <p:spPr/>
        <p:txBody>
          <a:bodyPr/>
          <a:lstStyle/>
          <a:p>
            <a:r>
              <a:rPr lang="de-CH" altLang="de-DE" i="1" dirty="0">
                <a:solidFill>
                  <a:srgbClr val="1C1C1C"/>
                </a:solidFill>
                <a:latin typeface="Arial Black" panose="020B0A04020102020204" pitchFamily="34" charset="0"/>
              </a:rPr>
              <a:t>maku-DieTool </a:t>
            </a:r>
            <a:r>
              <a:rPr lang="en-US" altLang="de-DE" baseline="30000" dirty="0">
                <a:solidFill>
                  <a:srgbClr val="1C1C1C"/>
                </a:solidFill>
                <a:latin typeface="Arial Black" panose="020B0A04020102020204" pitchFamily="34" charset="0"/>
              </a:rPr>
              <a:t>®</a:t>
            </a:r>
            <a:endParaRPr lang="de-CH" dirty="0"/>
          </a:p>
        </p:txBody>
      </p:sp>
      <p:sp>
        <p:nvSpPr>
          <p:cNvPr id="9" name="Untertitel 8">
            <a:extLst>
              <a:ext uri="{FF2B5EF4-FFF2-40B4-BE49-F238E27FC236}">
                <a16:creationId xmlns:a16="http://schemas.microsoft.com/office/drawing/2014/main" id="{800E7796-7FEB-4462-83DC-2E1CBAC2442E}"/>
              </a:ext>
            </a:extLst>
          </p:cNvPr>
          <p:cNvSpPr>
            <a:spLocks noGrp="1"/>
          </p:cNvSpPr>
          <p:nvPr>
            <p:ph type="subTitle" idx="1"/>
          </p:nvPr>
        </p:nvSpPr>
        <p:spPr/>
        <p:txBody>
          <a:bodyPr/>
          <a:lstStyle/>
          <a:p>
            <a:r>
              <a:rPr lang="en-GB" altLang="de-DE" kern="0" dirty="0">
                <a:solidFill>
                  <a:srgbClr val="1C1C1C"/>
                </a:solidFill>
              </a:rPr>
              <a:t>automatic die lip and restrictor bar adjustment system (patented)</a:t>
            </a:r>
            <a:endParaRPr lang="de-CH" altLang="de-DE" b="0" kern="0" dirty="0"/>
          </a:p>
          <a:p>
            <a:endParaRPr lang="de-CH" dirty="0"/>
          </a:p>
        </p:txBody>
      </p:sp>
      <p:sp>
        <p:nvSpPr>
          <p:cNvPr id="5" name="Fußzeilenplatzhalter 4">
            <a:extLst>
              <a:ext uri="{FF2B5EF4-FFF2-40B4-BE49-F238E27FC236}">
                <a16:creationId xmlns:a16="http://schemas.microsoft.com/office/drawing/2014/main" id="{F7120F3D-B85A-4E74-9BA9-C7E3C6CAD101}"/>
              </a:ext>
            </a:extLst>
          </p:cNvPr>
          <p:cNvSpPr>
            <a:spLocks noGrp="1"/>
          </p:cNvSpPr>
          <p:nvPr>
            <p:ph type="ftr" sz="quarter" idx="11"/>
          </p:nvPr>
        </p:nvSpPr>
        <p:spPr/>
        <p:txBody>
          <a:bodyPr/>
          <a:lstStyle/>
          <a:p>
            <a:r>
              <a:rPr lang="de-CH"/>
              <a:t>maku ag</a:t>
            </a:r>
          </a:p>
        </p:txBody>
      </p:sp>
      <p:sp>
        <p:nvSpPr>
          <p:cNvPr id="4" name="Foliennummernplatzhalter 3">
            <a:extLst>
              <a:ext uri="{FF2B5EF4-FFF2-40B4-BE49-F238E27FC236}">
                <a16:creationId xmlns:a16="http://schemas.microsoft.com/office/drawing/2014/main" id="{B07A1A28-A318-4942-9121-0E2C2B3D0DE1}"/>
              </a:ext>
            </a:extLst>
          </p:cNvPr>
          <p:cNvSpPr>
            <a:spLocks noGrp="1"/>
          </p:cNvSpPr>
          <p:nvPr>
            <p:ph type="sldNum" sz="quarter" idx="12"/>
          </p:nvPr>
        </p:nvSpPr>
        <p:spPr/>
        <p:txBody>
          <a:bodyPr/>
          <a:lstStyle/>
          <a:p>
            <a:fld id="{01651CFE-9FA7-4181-8A58-741F74548F52}" type="slidenum">
              <a:rPr lang="de-CH" smtClean="0"/>
              <a:t>1</a:t>
            </a:fld>
            <a:endParaRPr lang="de-CH"/>
          </a:p>
        </p:txBody>
      </p:sp>
      <p:grpSp>
        <p:nvGrpSpPr>
          <p:cNvPr id="10" name="Gruppieren 9">
            <a:extLst>
              <a:ext uri="{FF2B5EF4-FFF2-40B4-BE49-F238E27FC236}">
                <a16:creationId xmlns:a16="http://schemas.microsoft.com/office/drawing/2014/main" id="{0C513834-0C17-4964-81FB-CEC03C1A0F6B}"/>
              </a:ext>
            </a:extLst>
          </p:cNvPr>
          <p:cNvGrpSpPr/>
          <p:nvPr/>
        </p:nvGrpSpPr>
        <p:grpSpPr>
          <a:xfrm>
            <a:off x="838200" y="365126"/>
            <a:ext cx="10515600" cy="1001133"/>
            <a:chOff x="838200" y="365126"/>
            <a:chExt cx="10515600" cy="1001133"/>
          </a:xfrm>
        </p:grpSpPr>
        <p:sp>
          <p:nvSpPr>
            <p:cNvPr id="11" name="Titel 1">
              <a:extLst>
                <a:ext uri="{FF2B5EF4-FFF2-40B4-BE49-F238E27FC236}">
                  <a16:creationId xmlns:a16="http://schemas.microsoft.com/office/drawing/2014/main" id="{6D16FC91-7024-4831-A289-AFAF6DE6D78B}"/>
                </a:ext>
              </a:extLst>
            </p:cNvPr>
            <p:cNvSpPr txBox="1">
              <a:spLocks/>
            </p:cNvSpPr>
            <p:nvPr/>
          </p:nvSpPr>
          <p:spPr>
            <a:xfrm>
              <a:off x="838200" y="365126"/>
              <a:ext cx="10515600" cy="996949"/>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de-CH" altLang="de-DE" sz="3200" i="1" dirty="0">
                  <a:latin typeface="+mn-lt"/>
                </a:rPr>
              </a:br>
              <a:br>
                <a:rPr lang="de-CH" altLang="de-DE" sz="3200" i="1" dirty="0">
                  <a:latin typeface="+mn-lt"/>
                </a:rPr>
              </a:br>
              <a:br>
                <a:rPr lang="de-CH" altLang="de-DE" b="1" dirty="0"/>
              </a:br>
              <a:endParaRPr lang="de-CH" dirty="0"/>
            </a:p>
          </p:txBody>
        </p:sp>
        <p:pic>
          <p:nvPicPr>
            <p:cNvPr id="12" name="Grafik 11">
              <a:extLst>
                <a:ext uri="{FF2B5EF4-FFF2-40B4-BE49-F238E27FC236}">
                  <a16:creationId xmlns:a16="http://schemas.microsoft.com/office/drawing/2014/main" id="{E4270276-89D8-470E-A9E7-CA0CB392A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678" y="376492"/>
              <a:ext cx="2743200" cy="989767"/>
            </a:xfrm>
            <a:prstGeom prst="rect">
              <a:avLst/>
            </a:prstGeom>
          </p:spPr>
        </p:pic>
      </p:grpSp>
    </p:spTree>
    <p:extLst>
      <p:ext uri="{BB962C8B-B14F-4D97-AF65-F5344CB8AC3E}">
        <p14:creationId xmlns:p14="http://schemas.microsoft.com/office/powerpoint/2010/main" val="1815898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a:extLst>
              <a:ext uri="{FF2B5EF4-FFF2-40B4-BE49-F238E27FC236}">
                <a16:creationId xmlns:a16="http://schemas.microsoft.com/office/drawing/2014/main" id="{6B40C9B0-2E40-4068-877A-A844F28CA3FB}"/>
              </a:ext>
            </a:extLst>
          </p:cNvPr>
          <p:cNvSpPr>
            <a:spLocks noGrp="1"/>
          </p:cNvSpPr>
          <p:nvPr>
            <p:ph type="ftr" sz="quarter" idx="11"/>
          </p:nvPr>
        </p:nvSpPr>
        <p:spPr/>
        <p:txBody>
          <a:bodyPr/>
          <a:lstStyle/>
          <a:p>
            <a:r>
              <a:rPr lang="de-CH"/>
              <a:t>maku ag</a:t>
            </a:r>
          </a:p>
        </p:txBody>
      </p:sp>
      <p:sp>
        <p:nvSpPr>
          <p:cNvPr id="8" name="Foliennummernplatzhalter 7">
            <a:extLst>
              <a:ext uri="{FF2B5EF4-FFF2-40B4-BE49-F238E27FC236}">
                <a16:creationId xmlns:a16="http://schemas.microsoft.com/office/drawing/2014/main" id="{CFDBF405-DBC1-4D87-A0BB-60EB15BC883D}"/>
              </a:ext>
            </a:extLst>
          </p:cNvPr>
          <p:cNvSpPr>
            <a:spLocks noGrp="1"/>
          </p:cNvSpPr>
          <p:nvPr>
            <p:ph type="sldNum" sz="quarter" idx="12"/>
          </p:nvPr>
        </p:nvSpPr>
        <p:spPr/>
        <p:txBody>
          <a:bodyPr/>
          <a:lstStyle/>
          <a:p>
            <a:fld id="{01651CFE-9FA7-4181-8A58-741F74548F52}" type="slidenum">
              <a:rPr lang="de-CH" smtClean="0"/>
              <a:t>2</a:t>
            </a:fld>
            <a:endParaRPr lang="de-CH"/>
          </a:p>
        </p:txBody>
      </p:sp>
      <p:grpSp>
        <p:nvGrpSpPr>
          <p:cNvPr id="4" name="Gruppieren 3">
            <a:extLst>
              <a:ext uri="{FF2B5EF4-FFF2-40B4-BE49-F238E27FC236}">
                <a16:creationId xmlns:a16="http://schemas.microsoft.com/office/drawing/2014/main" id="{7960A1EF-26AA-4D39-982D-386013C7F8BC}"/>
              </a:ext>
            </a:extLst>
          </p:cNvPr>
          <p:cNvGrpSpPr/>
          <p:nvPr/>
        </p:nvGrpSpPr>
        <p:grpSpPr>
          <a:xfrm>
            <a:off x="838200" y="365126"/>
            <a:ext cx="10515600" cy="1001133"/>
            <a:chOff x="838200" y="365126"/>
            <a:chExt cx="10515600" cy="1001133"/>
          </a:xfrm>
        </p:grpSpPr>
        <p:sp>
          <p:nvSpPr>
            <p:cNvPr id="5" name="Titel 1">
              <a:extLst>
                <a:ext uri="{FF2B5EF4-FFF2-40B4-BE49-F238E27FC236}">
                  <a16:creationId xmlns:a16="http://schemas.microsoft.com/office/drawing/2014/main" id="{66D69E37-A5A4-4A4C-A62E-2F6B3EF3F531}"/>
                </a:ext>
              </a:extLst>
            </p:cNvPr>
            <p:cNvSpPr txBox="1">
              <a:spLocks/>
            </p:cNvSpPr>
            <p:nvPr/>
          </p:nvSpPr>
          <p:spPr>
            <a:xfrm>
              <a:off x="838200" y="365126"/>
              <a:ext cx="10515600" cy="996949"/>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de-CH" altLang="de-DE" sz="3200" i="1" dirty="0">
                  <a:latin typeface="+mn-lt"/>
                </a:rPr>
              </a:br>
              <a:br>
                <a:rPr lang="de-CH" altLang="de-DE" sz="3200" i="1" dirty="0">
                  <a:latin typeface="+mn-lt"/>
                </a:rPr>
              </a:br>
              <a:br>
                <a:rPr lang="de-CH" altLang="de-DE" b="1" dirty="0"/>
              </a:br>
              <a:endParaRPr lang="de-CH" dirty="0"/>
            </a:p>
          </p:txBody>
        </p:sp>
        <p:pic>
          <p:nvPicPr>
            <p:cNvPr id="6" name="Grafik 5">
              <a:extLst>
                <a:ext uri="{FF2B5EF4-FFF2-40B4-BE49-F238E27FC236}">
                  <a16:creationId xmlns:a16="http://schemas.microsoft.com/office/drawing/2014/main" id="{BCE7CB7F-621F-403F-91C0-5E8446178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678" y="376492"/>
              <a:ext cx="2743200" cy="989767"/>
            </a:xfrm>
            <a:prstGeom prst="rect">
              <a:avLst/>
            </a:prstGeom>
          </p:spPr>
        </p:pic>
      </p:grpSp>
      <p:sp>
        <p:nvSpPr>
          <p:cNvPr id="10" name="Textfeld 9">
            <a:extLst>
              <a:ext uri="{FF2B5EF4-FFF2-40B4-BE49-F238E27FC236}">
                <a16:creationId xmlns:a16="http://schemas.microsoft.com/office/drawing/2014/main" id="{6D457571-8FB0-40E1-9B2A-2E8D3228203A}"/>
              </a:ext>
            </a:extLst>
          </p:cNvPr>
          <p:cNvSpPr txBox="1"/>
          <p:nvPr/>
        </p:nvSpPr>
        <p:spPr>
          <a:xfrm>
            <a:off x="1064526" y="1473957"/>
            <a:ext cx="10085695" cy="424731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1983 Foundation of the corporation by Robert Maeder</a:t>
            </a:r>
          </a:p>
          <a:p>
            <a:r>
              <a:rPr lang="en-US" dirty="0">
                <a:latin typeface="Arial" panose="020B0604020202020204" pitchFamily="34" charset="0"/>
                <a:cs typeface="Arial" panose="020B0604020202020204" pitchFamily="34" charset="0"/>
              </a:rPr>
              <a:t>1985 Development of melt pump controls</a:t>
            </a:r>
          </a:p>
          <a:p>
            <a:r>
              <a:rPr lang="en-US" dirty="0">
                <a:latin typeface="Arial" panose="020B0604020202020204" pitchFamily="34" charset="0"/>
                <a:cs typeface="Arial" panose="020B0604020202020204" pitchFamily="34" charset="0"/>
              </a:rPr>
              <a:t>1986 Representation of AMUT for Switzerland</a:t>
            </a:r>
          </a:p>
          <a:p>
            <a:r>
              <a:rPr lang="en-US" dirty="0">
                <a:latin typeface="Arial" panose="020B0604020202020204" pitchFamily="34" charset="0"/>
                <a:cs typeface="Arial" panose="020B0604020202020204" pitchFamily="34" charset="0"/>
              </a:rPr>
              <a:t>1986 Development of </a:t>
            </a:r>
            <a:r>
              <a:rPr lang="en-US" i="1" dirty="0">
                <a:latin typeface="Arial Black" panose="020B0A04020102020204" pitchFamily="34" charset="0"/>
                <a:cs typeface="Arial" panose="020B0604020202020204" pitchFamily="34" charset="0"/>
              </a:rPr>
              <a:t>maku-</a:t>
            </a:r>
            <a:r>
              <a:rPr lang="en-US" i="1" dirty="0" err="1">
                <a:latin typeface="Arial Black" panose="020B0A04020102020204" pitchFamily="34" charset="0"/>
                <a:cs typeface="Arial" panose="020B0604020202020204" pitchFamily="34" charset="0"/>
              </a:rPr>
              <a:t>Xwind</a:t>
            </a:r>
            <a:r>
              <a:rPr lang="en-US" dirty="0">
                <a:latin typeface="Arial" panose="020B0604020202020204" pitchFamily="34" charset="0"/>
                <a:cs typeface="Arial" panose="020B0604020202020204" pitchFamily="34" charset="0"/>
              </a:rPr>
              <a:t>, multi-web large roll winding system</a:t>
            </a:r>
          </a:p>
          <a:p>
            <a:r>
              <a:rPr lang="en-US" dirty="0">
                <a:latin typeface="Arial" panose="020B0604020202020204" pitchFamily="34" charset="0"/>
                <a:cs typeface="Arial" panose="020B0604020202020204" pitchFamily="34" charset="0"/>
              </a:rPr>
              <a:t>2009 Start of developing the </a:t>
            </a:r>
            <a:r>
              <a:rPr lang="en-US" i="1" dirty="0">
                <a:latin typeface="Arial Black" panose="020B0A04020102020204" pitchFamily="34" charset="0"/>
                <a:cs typeface="Arial" panose="020B0604020202020204" pitchFamily="34" charset="0"/>
              </a:rPr>
              <a:t>maku-DieTool</a:t>
            </a:r>
            <a:r>
              <a:rPr lang="en-US" i="1" baseline="30000" dirty="0">
                <a:latin typeface="Arial Black" panose="020B0A040201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2010 Presentation of the prototype at the K 2010</a:t>
            </a:r>
          </a:p>
          <a:p>
            <a:r>
              <a:rPr lang="en-US" dirty="0">
                <a:latin typeface="Arial" panose="020B0604020202020204" pitchFamily="34" charset="0"/>
                <a:cs typeface="Arial" panose="020B0604020202020204" pitchFamily="34" charset="0"/>
              </a:rPr>
              <a:t>2011 First order from TESA SE for a laboratory system in Hamburg Germany</a:t>
            </a:r>
          </a:p>
          <a:p>
            <a:r>
              <a:rPr lang="en-US" dirty="0">
                <a:latin typeface="Arial" panose="020B0604020202020204" pitchFamily="34" charset="0"/>
                <a:cs typeface="Arial" panose="020B0604020202020204" pitchFamily="34" charset="0"/>
              </a:rPr>
              <a:t>2011 Delivery of the first production system to </a:t>
            </a:r>
            <a:r>
              <a:rPr lang="en-US" dirty="0" err="1">
                <a:latin typeface="Arial" panose="020B0604020202020204" pitchFamily="34" charset="0"/>
                <a:cs typeface="Arial" panose="020B0604020202020204" pitchFamily="34" charset="0"/>
              </a:rPr>
              <a:t>Renolit</a:t>
            </a:r>
            <a:r>
              <a:rPr lang="en-US" dirty="0">
                <a:latin typeface="Arial" panose="020B0604020202020204" pitchFamily="34" charset="0"/>
                <a:cs typeface="Arial" panose="020B0604020202020204" pitchFamily="34" charset="0"/>
              </a:rPr>
              <a:t> SE in Worms, Germany</a:t>
            </a:r>
          </a:p>
          <a:p>
            <a:r>
              <a:rPr lang="en-US" dirty="0">
                <a:latin typeface="Arial" panose="020B0604020202020204" pitchFamily="34" charset="0"/>
                <a:cs typeface="Arial" panose="020B0604020202020204" pitchFamily="34" charset="0"/>
              </a:rPr>
              <a:t>2013 Presentation of a production system with lip adjustment K 2013 </a:t>
            </a:r>
          </a:p>
          <a:p>
            <a:r>
              <a:rPr lang="en-US" dirty="0">
                <a:latin typeface="Arial" panose="020B0604020202020204" pitchFamily="34" charset="0"/>
                <a:cs typeface="Arial" panose="020B0604020202020204" pitchFamily="34" charset="0"/>
              </a:rPr>
              <a:t>2016 Presentation of a production system with lip and restrictor bar adjustment K 2016 </a:t>
            </a:r>
          </a:p>
          <a:p>
            <a:r>
              <a:rPr lang="en-US" dirty="0">
                <a:latin typeface="Arial" panose="020B0604020202020204" pitchFamily="34" charset="0"/>
                <a:cs typeface="Arial" panose="020B0604020202020204" pitchFamily="34" charset="0"/>
              </a:rPr>
              <a:t>2016 European Patent 2657000 issued</a:t>
            </a:r>
          </a:p>
          <a:p>
            <a:r>
              <a:rPr lang="en-US" dirty="0">
                <a:latin typeface="Arial" panose="020B0604020202020204" pitchFamily="34" charset="0"/>
                <a:cs typeface="Arial" panose="020B0604020202020204" pitchFamily="34" charset="0"/>
              </a:rPr>
              <a:t>2017 United States Patent US 9,649,804 B2 issued</a:t>
            </a:r>
          </a:p>
          <a:p>
            <a:r>
              <a:rPr lang="en-US" dirty="0">
                <a:latin typeface="Arial" panose="020B0604020202020204" pitchFamily="34" charset="0"/>
                <a:cs typeface="Arial" panose="020B0604020202020204" pitchFamily="34" charset="0"/>
              </a:rPr>
              <a:t>2019 Presentation of a production system with lip and dust bar adjustment K 2019 (compact design)</a:t>
            </a:r>
          </a:p>
          <a:p>
            <a:r>
              <a:rPr lang="de-CH" dirty="0">
                <a:latin typeface="Arial" panose="020B0604020202020204" pitchFamily="34" charset="0"/>
                <a:cs typeface="Arial" panose="020B0604020202020204" pitchFamily="34" charset="0"/>
              </a:rPr>
              <a:t>2020 </a:t>
            </a:r>
            <a:r>
              <a:rPr lang="de-CH" dirty="0" err="1">
                <a:latin typeface="Arial" panose="020B0604020202020204" pitchFamily="34" charset="0"/>
                <a:cs typeface="Arial" panose="020B0604020202020204" pitchFamily="34" charset="0"/>
              </a:rPr>
              <a:t>sold</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up</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to</a:t>
            </a:r>
            <a:r>
              <a:rPr lang="de-CH" dirty="0">
                <a:latin typeface="Arial" panose="020B0604020202020204" pitchFamily="34" charset="0"/>
                <a:cs typeface="Arial" panose="020B0604020202020204" pitchFamily="34" charset="0"/>
              </a:rPr>
              <a:t> 75 </a:t>
            </a:r>
            <a:r>
              <a:rPr lang="de-CH" dirty="0" err="1">
                <a:latin typeface="Arial" panose="020B0604020202020204" pitchFamily="34" charset="0"/>
                <a:cs typeface="Arial" panose="020B0604020202020204" pitchFamily="34" charset="0"/>
              </a:rPr>
              <a:t>units</a:t>
            </a:r>
            <a:endParaRPr lang="de-CH"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3DF2A079-25C2-48B0-B44B-0B61F6D0AC98}"/>
              </a:ext>
            </a:extLst>
          </p:cNvPr>
          <p:cNvSpPr txBox="1"/>
          <p:nvPr/>
        </p:nvSpPr>
        <p:spPr>
          <a:xfrm>
            <a:off x="1062318" y="887507"/>
            <a:ext cx="361886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History / Milestones </a:t>
            </a:r>
          </a:p>
        </p:txBody>
      </p:sp>
    </p:spTree>
    <p:extLst>
      <p:ext uri="{BB962C8B-B14F-4D97-AF65-F5344CB8AC3E}">
        <p14:creationId xmlns:p14="http://schemas.microsoft.com/office/powerpoint/2010/main" val="1900573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DA30F3B3-095C-4A5A-928E-BB1CB006171B}"/>
              </a:ext>
            </a:extLst>
          </p:cNvPr>
          <p:cNvSpPr>
            <a:spLocks noGrp="1"/>
          </p:cNvSpPr>
          <p:nvPr>
            <p:ph type="ftr" sz="quarter" idx="11"/>
          </p:nvPr>
        </p:nvSpPr>
        <p:spPr/>
        <p:txBody>
          <a:bodyPr/>
          <a:lstStyle/>
          <a:p>
            <a:r>
              <a:rPr lang="de-CH"/>
              <a:t>maku ag</a:t>
            </a:r>
          </a:p>
        </p:txBody>
      </p:sp>
      <p:sp>
        <p:nvSpPr>
          <p:cNvPr id="5" name="Foliennummernplatzhalter 4">
            <a:extLst>
              <a:ext uri="{FF2B5EF4-FFF2-40B4-BE49-F238E27FC236}">
                <a16:creationId xmlns:a16="http://schemas.microsoft.com/office/drawing/2014/main" id="{144A2754-A9AC-4955-A674-8C784E8B3678}"/>
              </a:ext>
            </a:extLst>
          </p:cNvPr>
          <p:cNvSpPr>
            <a:spLocks noGrp="1"/>
          </p:cNvSpPr>
          <p:nvPr>
            <p:ph type="sldNum" sz="quarter" idx="12"/>
          </p:nvPr>
        </p:nvSpPr>
        <p:spPr/>
        <p:txBody>
          <a:bodyPr/>
          <a:lstStyle/>
          <a:p>
            <a:fld id="{01651CFE-9FA7-4181-8A58-741F74548F52}" type="slidenum">
              <a:rPr lang="de-CH" smtClean="0"/>
              <a:t>3</a:t>
            </a:fld>
            <a:endParaRPr lang="de-CH"/>
          </a:p>
        </p:txBody>
      </p:sp>
      <p:sp>
        <p:nvSpPr>
          <p:cNvPr id="7" name="Rectangle 2">
            <a:extLst>
              <a:ext uri="{FF2B5EF4-FFF2-40B4-BE49-F238E27FC236}">
                <a16:creationId xmlns:a16="http://schemas.microsoft.com/office/drawing/2014/main" id="{6208E479-9CE7-41C1-BD18-B82837C590F7}"/>
              </a:ext>
            </a:extLst>
          </p:cNvPr>
          <p:cNvSpPr>
            <a:spLocks noChangeArrowheads="1"/>
          </p:cNvSpPr>
          <p:nvPr/>
        </p:nvSpPr>
        <p:spPr bwMode="auto">
          <a:xfrm>
            <a:off x="304800" y="1791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grpSp>
        <p:nvGrpSpPr>
          <p:cNvPr id="8" name="Gruppieren 7">
            <a:extLst>
              <a:ext uri="{FF2B5EF4-FFF2-40B4-BE49-F238E27FC236}">
                <a16:creationId xmlns:a16="http://schemas.microsoft.com/office/drawing/2014/main" id="{2D0F47C5-50DC-475F-B8E2-4E5B412BB814}"/>
              </a:ext>
            </a:extLst>
          </p:cNvPr>
          <p:cNvGrpSpPr/>
          <p:nvPr/>
        </p:nvGrpSpPr>
        <p:grpSpPr>
          <a:xfrm>
            <a:off x="838200" y="365126"/>
            <a:ext cx="10515600" cy="1001133"/>
            <a:chOff x="838200" y="365126"/>
            <a:chExt cx="10515600" cy="1001133"/>
          </a:xfrm>
        </p:grpSpPr>
        <p:sp>
          <p:nvSpPr>
            <p:cNvPr id="9" name="Titel 1">
              <a:extLst>
                <a:ext uri="{FF2B5EF4-FFF2-40B4-BE49-F238E27FC236}">
                  <a16:creationId xmlns:a16="http://schemas.microsoft.com/office/drawing/2014/main" id="{7D1375FA-1EF1-477A-8554-66830223FA53}"/>
                </a:ext>
              </a:extLst>
            </p:cNvPr>
            <p:cNvSpPr txBox="1">
              <a:spLocks/>
            </p:cNvSpPr>
            <p:nvPr/>
          </p:nvSpPr>
          <p:spPr>
            <a:xfrm>
              <a:off x="838200" y="365126"/>
              <a:ext cx="10515600" cy="996949"/>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de-CH" altLang="de-DE" sz="3200" i="1" dirty="0">
                  <a:latin typeface="+mn-lt"/>
                </a:rPr>
              </a:br>
              <a:br>
                <a:rPr lang="de-CH" altLang="de-DE" sz="3200" i="1" dirty="0">
                  <a:latin typeface="+mn-lt"/>
                </a:rPr>
              </a:br>
              <a:br>
                <a:rPr lang="de-CH" altLang="de-DE" b="1" dirty="0"/>
              </a:br>
              <a:endParaRPr lang="de-CH" dirty="0"/>
            </a:p>
          </p:txBody>
        </p:sp>
        <p:pic>
          <p:nvPicPr>
            <p:cNvPr id="10" name="Grafik 9">
              <a:extLst>
                <a:ext uri="{FF2B5EF4-FFF2-40B4-BE49-F238E27FC236}">
                  <a16:creationId xmlns:a16="http://schemas.microsoft.com/office/drawing/2014/main" id="{BBC8D863-3F68-4245-9CE7-68B057287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678" y="376492"/>
              <a:ext cx="2743200" cy="989767"/>
            </a:xfrm>
            <a:prstGeom prst="rect">
              <a:avLst/>
            </a:prstGeom>
          </p:spPr>
        </p:pic>
      </p:grpSp>
      <p:sp>
        <p:nvSpPr>
          <p:cNvPr id="11" name="Textfeld 10">
            <a:extLst>
              <a:ext uri="{FF2B5EF4-FFF2-40B4-BE49-F238E27FC236}">
                <a16:creationId xmlns:a16="http://schemas.microsoft.com/office/drawing/2014/main" id="{FA8F9998-9D88-4782-8448-CECD2DE19221}"/>
              </a:ext>
            </a:extLst>
          </p:cNvPr>
          <p:cNvSpPr txBox="1"/>
          <p:nvPr/>
        </p:nvSpPr>
        <p:spPr>
          <a:xfrm>
            <a:off x="1048871" y="2805205"/>
            <a:ext cx="10085294"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a:t>
            </a:r>
            <a:r>
              <a:rPr lang="en-US" i="1" dirty="0">
                <a:latin typeface="Arial Black" panose="020B0A04020102020204" pitchFamily="34" charset="0"/>
                <a:cs typeface="Arial" panose="020B0604020202020204" pitchFamily="34" charset="0"/>
              </a:rPr>
              <a:t>maku-DieTool</a:t>
            </a:r>
            <a:r>
              <a:rPr lang="en-US" i="1" baseline="30000" dirty="0">
                <a:latin typeface="Arial Black" panose="020B0A040201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can be installed on manual dies or those already equipped with thermal expansion bolts for the production of plastic films and sheets. The following design properties of the die need to be taken into account:</a:t>
            </a:r>
            <a:endParaRPr lang="en-US" dirty="0"/>
          </a:p>
        </p:txBody>
      </p:sp>
      <p:sp>
        <p:nvSpPr>
          <p:cNvPr id="15" name="Textfeld 14">
            <a:extLst>
              <a:ext uri="{FF2B5EF4-FFF2-40B4-BE49-F238E27FC236}">
                <a16:creationId xmlns:a16="http://schemas.microsoft.com/office/drawing/2014/main" id="{96FDD5BD-165C-4CD1-B701-FEB389F2A9BB}"/>
              </a:ext>
            </a:extLst>
          </p:cNvPr>
          <p:cNvSpPr txBox="1"/>
          <p:nvPr/>
        </p:nvSpPr>
        <p:spPr>
          <a:xfrm>
            <a:off x="1048871" y="1538940"/>
            <a:ext cx="10085293"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in-house developed </a:t>
            </a:r>
            <a:r>
              <a:rPr lang="en-US" b="1" i="1" dirty="0">
                <a:latin typeface="Arial Black" panose="020B0A04020102020204" pitchFamily="34" charset="0"/>
                <a:cs typeface="Arial" panose="020B0604020202020204" pitchFamily="34" charset="0"/>
              </a:rPr>
              <a:t>maku-DieTool</a:t>
            </a:r>
            <a:r>
              <a:rPr lang="en-US" i="1" baseline="30000" dirty="0">
                <a:latin typeface="Arial Black" panose="020B0A040201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stands for the autonomous adjustment of the die lip and/or the restrictor bar on extrusion dies. The patented die lip and restrictor bar adjustment system is suitable for film and sheet extrusion and can be used on any extrusion die up to a width of 10 meters. The solution can be used with or without any additional gauging system.</a:t>
            </a:r>
            <a:br>
              <a:rPr lang="en-US" dirty="0">
                <a:latin typeface="Arial" panose="020B0604020202020204" pitchFamily="34" charset="0"/>
                <a:cs typeface="Arial" panose="020B0604020202020204" pitchFamily="34" charset="0"/>
              </a:rPr>
            </a:br>
            <a:endParaRPr lang="de-CH" dirty="0"/>
          </a:p>
        </p:txBody>
      </p:sp>
      <p:sp>
        <p:nvSpPr>
          <p:cNvPr id="16" name="Textfeld 15">
            <a:extLst>
              <a:ext uri="{FF2B5EF4-FFF2-40B4-BE49-F238E27FC236}">
                <a16:creationId xmlns:a16="http://schemas.microsoft.com/office/drawing/2014/main" id="{8BD0BD41-7623-40AE-83E0-511082585710}"/>
              </a:ext>
            </a:extLst>
          </p:cNvPr>
          <p:cNvSpPr txBox="1"/>
          <p:nvPr/>
        </p:nvSpPr>
        <p:spPr>
          <a:xfrm>
            <a:off x="1062318" y="887507"/>
            <a:ext cx="2958353" cy="461665"/>
          </a:xfrm>
          <a:prstGeom prst="rect">
            <a:avLst/>
          </a:prstGeom>
          <a:noFill/>
        </p:spPr>
        <p:txBody>
          <a:bodyPr wrap="square" rtlCol="0">
            <a:spAutoFit/>
          </a:bodyPr>
          <a:lstStyle/>
          <a:p>
            <a:r>
              <a:rPr lang="de-CH" sz="2400" b="1" i="1" dirty="0">
                <a:latin typeface="Arial Black" panose="020B0A04020102020204" pitchFamily="34" charset="0"/>
                <a:cs typeface="Arial" panose="020B0604020202020204" pitchFamily="34" charset="0"/>
              </a:rPr>
              <a:t>maku-DieTool</a:t>
            </a:r>
            <a:r>
              <a:rPr lang="de-CH" sz="2400" i="1" baseline="30000" dirty="0">
                <a:latin typeface="Arial Black" panose="020B0A04020102020204" pitchFamily="34" charset="0"/>
                <a:cs typeface="Arial" panose="020B0604020202020204" pitchFamily="34" charset="0"/>
              </a:rPr>
              <a:t>®</a:t>
            </a:r>
            <a:endParaRPr lang="de-CH" sz="2400" dirty="0"/>
          </a:p>
        </p:txBody>
      </p:sp>
      <p:pic>
        <p:nvPicPr>
          <p:cNvPr id="18" name="Grafik 17">
            <a:extLst>
              <a:ext uri="{FF2B5EF4-FFF2-40B4-BE49-F238E27FC236}">
                <a16:creationId xmlns:a16="http://schemas.microsoft.com/office/drawing/2014/main" id="{3647B257-381C-4319-A436-ECB7B0FE0B85}"/>
              </a:ext>
            </a:extLst>
          </p:cNvPr>
          <p:cNvPicPr>
            <a:picLocks noChangeAspect="1"/>
          </p:cNvPicPr>
          <p:nvPr/>
        </p:nvPicPr>
        <p:blipFill>
          <a:blip r:embed="rId3"/>
          <a:stretch>
            <a:fillRect/>
          </a:stretch>
        </p:blipFill>
        <p:spPr>
          <a:xfrm>
            <a:off x="6710082" y="3743209"/>
            <a:ext cx="4431835" cy="2859297"/>
          </a:xfrm>
          <a:prstGeom prst="rect">
            <a:avLst/>
          </a:prstGeom>
        </p:spPr>
      </p:pic>
      <p:sp>
        <p:nvSpPr>
          <p:cNvPr id="3" name="Untertitel 2">
            <a:extLst>
              <a:ext uri="{FF2B5EF4-FFF2-40B4-BE49-F238E27FC236}">
                <a16:creationId xmlns:a16="http://schemas.microsoft.com/office/drawing/2014/main" id="{A908F14B-3B20-4F82-9F65-2D86642BB350}"/>
              </a:ext>
            </a:extLst>
          </p:cNvPr>
          <p:cNvSpPr>
            <a:spLocks noGrp="1"/>
          </p:cNvSpPr>
          <p:nvPr>
            <p:ph type="subTitle" idx="4294967295"/>
          </p:nvPr>
        </p:nvSpPr>
        <p:spPr>
          <a:xfrm>
            <a:off x="1048869" y="3832880"/>
            <a:ext cx="5997389" cy="1962802"/>
          </a:xfrm>
        </p:spPr>
        <p:txBody>
          <a:bodyPr>
            <a:noAutofit/>
          </a:bodyPr>
          <a:lstStyle/>
          <a:p>
            <a:pPr marL="342900" indent="-342900" algn="l">
              <a:spcBef>
                <a:spcPts val="0"/>
              </a:spcBef>
              <a:buFontTx/>
              <a:buChar char="-"/>
            </a:pPr>
            <a:r>
              <a:rPr lang="en-US" sz="1800" dirty="0">
                <a:latin typeface="Arial" panose="020B0604020202020204" pitchFamily="34" charset="0"/>
                <a:cs typeface="Arial" panose="020B0604020202020204" pitchFamily="34" charset="0"/>
              </a:rPr>
              <a:t>different installation angle of die lip and restrictor bar</a:t>
            </a:r>
          </a:p>
          <a:p>
            <a:pPr marL="342900" indent="-342900" algn="l">
              <a:spcBef>
                <a:spcPts val="0"/>
              </a:spcBef>
              <a:buFontTx/>
              <a:buChar char="-"/>
            </a:pPr>
            <a:r>
              <a:rPr lang="en-US" sz="1800" dirty="0">
                <a:latin typeface="Arial" panose="020B0604020202020204" pitchFamily="34" charset="0"/>
                <a:cs typeface="Arial" panose="020B0604020202020204" pitchFamily="34" charset="0"/>
              </a:rPr>
              <a:t>die bolt heads with internal or external hex</a:t>
            </a:r>
          </a:p>
          <a:p>
            <a:pPr marL="342900" indent="-342900" algn="l">
              <a:spcBef>
                <a:spcPts val="0"/>
              </a:spcBef>
              <a:buFontTx/>
              <a:buChar char="-"/>
            </a:pPr>
            <a:r>
              <a:rPr lang="en-US" sz="1800" dirty="0">
                <a:latin typeface="Arial" panose="020B0604020202020204" pitchFamily="34" charset="0"/>
                <a:cs typeface="Arial" panose="020B0604020202020204" pitchFamily="34" charset="0"/>
              </a:rPr>
              <a:t>die bolt types, push or pull/push die bolts </a:t>
            </a:r>
          </a:p>
          <a:p>
            <a:pPr marL="342900" indent="-342900" algn="l">
              <a:spcBef>
                <a:spcPts val="0"/>
              </a:spcBef>
              <a:buFontTx/>
              <a:buChar char="-"/>
            </a:pPr>
            <a:r>
              <a:rPr lang="en-US" sz="1800" dirty="0">
                <a:latin typeface="Arial" panose="020B0604020202020204" pitchFamily="34" charset="0"/>
                <a:cs typeface="Arial" panose="020B0604020202020204" pitchFamily="34" charset="0"/>
              </a:rPr>
              <a:t>Installation angle of die, vertical or horizontal</a:t>
            </a:r>
            <a:endParaRPr lang="en-US" altLang="de-DE" sz="1800" dirty="0">
              <a:latin typeface="Arial" panose="020B0604020202020204" pitchFamily="34" charset="0"/>
              <a:cs typeface="Arial" panose="020B0604020202020204" pitchFamily="34" charset="0"/>
            </a:endParaRPr>
          </a:p>
          <a:p>
            <a:pPr marL="0" indent="0" algn="l">
              <a:buNone/>
            </a:pPr>
            <a:endParaRPr lang="de-CH"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302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117E805-CA48-4D2E-94A0-04AAD2B6C490}"/>
              </a:ext>
            </a:extLst>
          </p:cNvPr>
          <p:cNvSpPr>
            <a:spLocks noGrp="1"/>
          </p:cNvSpPr>
          <p:nvPr>
            <p:ph type="sldNum" sz="quarter" idx="12"/>
          </p:nvPr>
        </p:nvSpPr>
        <p:spPr/>
        <p:txBody>
          <a:bodyPr/>
          <a:lstStyle/>
          <a:p>
            <a:fld id="{01651CFE-9FA7-4181-8A58-741F74548F52}" type="slidenum">
              <a:rPr lang="de-CH" smtClean="0"/>
              <a:t>4</a:t>
            </a:fld>
            <a:endParaRPr lang="de-CH"/>
          </a:p>
        </p:txBody>
      </p:sp>
      <p:grpSp>
        <p:nvGrpSpPr>
          <p:cNvPr id="5" name="Gruppieren 4">
            <a:extLst>
              <a:ext uri="{FF2B5EF4-FFF2-40B4-BE49-F238E27FC236}">
                <a16:creationId xmlns:a16="http://schemas.microsoft.com/office/drawing/2014/main" id="{E505F273-6C17-4B94-9DE1-F9B5F2760E3B}"/>
              </a:ext>
            </a:extLst>
          </p:cNvPr>
          <p:cNvGrpSpPr/>
          <p:nvPr/>
        </p:nvGrpSpPr>
        <p:grpSpPr>
          <a:xfrm>
            <a:off x="838200" y="365126"/>
            <a:ext cx="10515600" cy="1001133"/>
            <a:chOff x="838200" y="365126"/>
            <a:chExt cx="10515600" cy="1001133"/>
          </a:xfrm>
        </p:grpSpPr>
        <p:sp>
          <p:nvSpPr>
            <p:cNvPr id="6" name="Titel 1">
              <a:extLst>
                <a:ext uri="{FF2B5EF4-FFF2-40B4-BE49-F238E27FC236}">
                  <a16:creationId xmlns:a16="http://schemas.microsoft.com/office/drawing/2014/main" id="{1539A127-0EE2-4BDB-9AB1-DEC982429EC3}"/>
                </a:ext>
              </a:extLst>
            </p:cNvPr>
            <p:cNvSpPr txBox="1">
              <a:spLocks/>
            </p:cNvSpPr>
            <p:nvPr/>
          </p:nvSpPr>
          <p:spPr>
            <a:xfrm>
              <a:off x="838200" y="365126"/>
              <a:ext cx="10515600" cy="996949"/>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de-CH" altLang="de-DE" sz="3200" i="1" dirty="0">
                  <a:latin typeface="+mn-lt"/>
                </a:rPr>
              </a:br>
              <a:br>
                <a:rPr lang="de-CH" altLang="de-DE" sz="3200" i="1" dirty="0">
                  <a:latin typeface="+mn-lt"/>
                </a:rPr>
              </a:br>
              <a:br>
                <a:rPr lang="de-CH" altLang="de-DE" b="1" dirty="0"/>
              </a:br>
              <a:endParaRPr lang="de-CH" dirty="0"/>
            </a:p>
          </p:txBody>
        </p:sp>
        <p:pic>
          <p:nvPicPr>
            <p:cNvPr id="7" name="Grafik 6">
              <a:extLst>
                <a:ext uri="{FF2B5EF4-FFF2-40B4-BE49-F238E27FC236}">
                  <a16:creationId xmlns:a16="http://schemas.microsoft.com/office/drawing/2014/main" id="{9CCB2076-94B8-4A9E-9F0E-8CFAB7A6E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678" y="376492"/>
              <a:ext cx="2743200" cy="989767"/>
            </a:xfrm>
            <a:prstGeom prst="rect">
              <a:avLst/>
            </a:prstGeom>
          </p:spPr>
        </p:pic>
      </p:grpSp>
      <p:sp>
        <p:nvSpPr>
          <p:cNvPr id="10" name="Textfeld 9">
            <a:extLst>
              <a:ext uri="{FF2B5EF4-FFF2-40B4-BE49-F238E27FC236}">
                <a16:creationId xmlns:a16="http://schemas.microsoft.com/office/drawing/2014/main" id="{4EF6BDAB-2110-4E43-A2B3-6B98C262E24E}"/>
              </a:ext>
            </a:extLst>
          </p:cNvPr>
          <p:cNvSpPr txBox="1"/>
          <p:nvPr/>
        </p:nvSpPr>
        <p:spPr>
          <a:xfrm>
            <a:off x="1062318" y="887507"/>
            <a:ext cx="428760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Machinery componence</a:t>
            </a:r>
          </a:p>
        </p:txBody>
      </p:sp>
      <p:pic>
        <p:nvPicPr>
          <p:cNvPr id="11" name="Inhaltsplatzhalter 14">
            <a:extLst>
              <a:ext uri="{FF2B5EF4-FFF2-40B4-BE49-F238E27FC236}">
                <a16:creationId xmlns:a16="http://schemas.microsoft.com/office/drawing/2014/main" id="{BD7BCE07-DE61-4F3B-9CD1-C8FB27B4A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007" y="1780084"/>
            <a:ext cx="10127805" cy="5303103"/>
          </a:xfrm>
          <a:prstGeom prst="rect">
            <a:avLst/>
          </a:prstGeom>
        </p:spPr>
      </p:pic>
      <p:sp>
        <p:nvSpPr>
          <p:cNvPr id="12" name="Textfeld 11">
            <a:extLst>
              <a:ext uri="{FF2B5EF4-FFF2-40B4-BE49-F238E27FC236}">
                <a16:creationId xmlns:a16="http://schemas.microsoft.com/office/drawing/2014/main" id="{E16857D5-8AFC-4A04-BDF1-38602192DC29}"/>
              </a:ext>
            </a:extLst>
          </p:cNvPr>
          <p:cNvSpPr txBox="1"/>
          <p:nvPr/>
        </p:nvSpPr>
        <p:spPr>
          <a:xfrm>
            <a:off x="1073952" y="1655597"/>
            <a:ext cx="7391318" cy="2585323"/>
          </a:xfrm>
          <a:prstGeom prst="rect">
            <a:avLst/>
          </a:prstGeom>
          <a:noFill/>
        </p:spPr>
        <p:txBody>
          <a:bodyPr wrap="square" rtlCol="0">
            <a:spAutoFit/>
          </a:bodyPr>
          <a:lstStyle/>
          <a:p>
            <a:pPr marL="285750" indent="-285750">
              <a:buFontTx/>
              <a:buChar char="-"/>
            </a:pPr>
            <a:r>
              <a:rPr lang="en-US" dirty="0">
                <a:latin typeface="Arial" panose="020B0604020202020204" pitchFamily="34" charset="0"/>
                <a:cs typeface="Arial" panose="020B0604020202020204" pitchFamily="34" charset="0"/>
              </a:rPr>
              <a:t>Cross beam with linear rail</a:t>
            </a:r>
          </a:p>
          <a:p>
            <a:pPr marL="285750" indent="-285750">
              <a:buFontTx/>
              <a:buChar char="-"/>
            </a:pPr>
            <a:r>
              <a:rPr lang="en-US" dirty="0">
                <a:latin typeface="Arial" panose="020B0604020202020204" pitchFamily="34" charset="0"/>
                <a:cs typeface="Arial" panose="020B0604020202020204" pitchFamily="34" charset="0"/>
              </a:rPr>
              <a:t>Side brackets with height and cross adjustment</a:t>
            </a:r>
          </a:p>
          <a:p>
            <a:pPr marL="285750" indent="-285750">
              <a:buFontTx/>
              <a:buChar char="-"/>
            </a:pPr>
            <a:r>
              <a:rPr lang="en-US" dirty="0">
                <a:latin typeface="Arial" panose="020B0604020202020204" pitchFamily="34" charset="0"/>
                <a:cs typeface="Arial" panose="020B0604020202020204" pitchFamily="34" charset="0"/>
              </a:rPr>
              <a:t>Servo motor for moving the carriage (sideways) by a belt drive</a:t>
            </a:r>
          </a:p>
          <a:p>
            <a:pPr marL="285750" indent="-285750">
              <a:buFontTx/>
              <a:buChar char="-"/>
            </a:pPr>
            <a:r>
              <a:rPr lang="en-US" dirty="0">
                <a:latin typeface="Arial" panose="020B0604020202020204" pitchFamily="34" charset="0"/>
                <a:cs typeface="Arial" panose="020B0604020202020204" pitchFamily="34" charset="0"/>
              </a:rPr>
              <a:t>Carriage equipped with servo motor, gearbox and actuator</a:t>
            </a:r>
          </a:p>
          <a:p>
            <a:pPr marL="285750" indent="-285750">
              <a:buFontTx/>
              <a:buChar char="-"/>
            </a:pPr>
            <a:r>
              <a:rPr lang="en-US" dirty="0">
                <a:latin typeface="Arial" panose="020B0604020202020204" pitchFamily="34" charset="0"/>
                <a:cs typeface="Arial" panose="020B0604020202020204" pitchFamily="34" charset="0"/>
              </a:rPr>
              <a:t>Pneumatic piston for lowering and raising the actuator</a:t>
            </a:r>
          </a:p>
          <a:p>
            <a:pPr marL="285750" indent="-285750">
              <a:buFontTx/>
              <a:buChar char="-"/>
            </a:pPr>
            <a:r>
              <a:rPr lang="en-US" dirty="0">
                <a:latin typeface="Arial" panose="020B0604020202020204" pitchFamily="34" charset="0"/>
                <a:cs typeface="Arial" panose="020B0604020202020204" pitchFamily="34" charset="0"/>
              </a:rPr>
              <a:t>Cable guide </a:t>
            </a:r>
          </a:p>
          <a:p>
            <a:pPr marL="285750" indent="-285750">
              <a:buFontTx/>
              <a:buChar char="-"/>
            </a:pPr>
            <a:r>
              <a:rPr lang="en-US" dirty="0">
                <a:latin typeface="Arial" panose="020B0604020202020204" pitchFamily="34" charset="0"/>
                <a:cs typeface="Arial" panose="020B0604020202020204" pitchFamily="34" charset="0"/>
              </a:rPr>
              <a:t>Safety light curtain (optional)</a:t>
            </a:r>
          </a:p>
          <a:p>
            <a:pPr marL="285750" indent="-285750">
              <a:buFontTx/>
              <a:buChar char="-"/>
            </a:pPr>
            <a:endParaRPr lang="de-CH" dirty="0"/>
          </a:p>
          <a:p>
            <a:pPr marL="285750" indent="-285750">
              <a:buFontTx/>
              <a:buChar char="-"/>
            </a:pPr>
            <a:endParaRPr lang="de-CH" dirty="0"/>
          </a:p>
        </p:txBody>
      </p:sp>
      <p:sp>
        <p:nvSpPr>
          <p:cNvPr id="2" name="Fußzeilenplatzhalter 1">
            <a:extLst>
              <a:ext uri="{FF2B5EF4-FFF2-40B4-BE49-F238E27FC236}">
                <a16:creationId xmlns:a16="http://schemas.microsoft.com/office/drawing/2014/main" id="{1092B666-C09A-426B-AB76-E7DA84B96A6B}"/>
              </a:ext>
            </a:extLst>
          </p:cNvPr>
          <p:cNvSpPr>
            <a:spLocks noGrp="1"/>
          </p:cNvSpPr>
          <p:nvPr>
            <p:ph type="ftr" sz="quarter" idx="11"/>
          </p:nvPr>
        </p:nvSpPr>
        <p:spPr/>
        <p:txBody>
          <a:bodyPr/>
          <a:lstStyle/>
          <a:p>
            <a:r>
              <a:rPr lang="de-CH" dirty="0"/>
              <a:t>maku ag</a:t>
            </a:r>
          </a:p>
        </p:txBody>
      </p:sp>
    </p:spTree>
    <p:extLst>
      <p:ext uri="{BB962C8B-B14F-4D97-AF65-F5344CB8AC3E}">
        <p14:creationId xmlns:p14="http://schemas.microsoft.com/office/powerpoint/2010/main" val="1063758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a:extLst>
              <a:ext uri="{FF2B5EF4-FFF2-40B4-BE49-F238E27FC236}">
                <a16:creationId xmlns:a16="http://schemas.microsoft.com/office/drawing/2014/main" id="{E618C5F2-129E-4FD1-80EF-DC69C8194DE4}"/>
              </a:ext>
            </a:extLst>
          </p:cNvPr>
          <p:cNvGraphicFramePr>
            <a:graphicFrameLocks noChangeAspect="1"/>
          </p:cNvGraphicFramePr>
          <p:nvPr>
            <p:extLst>
              <p:ext uri="{D42A27DB-BD31-4B8C-83A1-F6EECF244321}">
                <p14:modId xmlns:p14="http://schemas.microsoft.com/office/powerpoint/2010/main" val="4170654650"/>
              </p:ext>
            </p:extLst>
          </p:nvPr>
        </p:nvGraphicFramePr>
        <p:xfrm>
          <a:off x="6655324" y="3334016"/>
          <a:ext cx="4579594" cy="3241426"/>
        </p:xfrm>
        <a:graphic>
          <a:graphicData uri="http://schemas.openxmlformats.org/presentationml/2006/ole">
            <mc:AlternateContent xmlns:mc="http://schemas.openxmlformats.org/markup-compatibility/2006">
              <mc:Choice xmlns:v="urn:schemas-microsoft-com:vml" Requires="v">
                <p:oleObj name="Acrobat Document" r:id="rId2" imgW="11344065" imgH="8029371" progId="AcroExch.Document.DC">
                  <p:embed/>
                </p:oleObj>
              </mc:Choice>
              <mc:Fallback>
                <p:oleObj name="Acrobat Document" r:id="rId2" imgW="11344065" imgH="8029371" progId="AcroExch.Document.DC">
                  <p:embed/>
                  <p:pic>
                    <p:nvPicPr>
                      <p:cNvPr id="0" name=""/>
                      <p:cNvPicPr/>
                      <p:nvPr/>
                    </p:nvPicPr>
                    <p:blipFill>
                      <a:blip r:embed="rId3"/>
                      <a:stretch>
                        <a:fillRect/>
                      </a:stretch>
                    </p:blipFill>
                    <p:spPr>
                      <a:xfrm>
                        <a:off x="6655324" y="3334016"/>
                        <a:ext cx="4579594" cy="3241426"/>
                      </a:xfrm>
                      <a:prstGeom prst="rect">
                        <a:avLst/>
                      </a:prstGeom>
                    </p:spPr>
                  </p:pic>
                </p:oleObj>
              </mc:Fallback>
            </mc:AlternateContent>
          </a:graphicData>
        </a:graphic>
      </p:graphicFrame>
      <p:sp>
        <p:nvSpPr>
          <p:cNvPr id="2" name="Fußzeilenplatzhalter 1">
            <a:extLst>
              <a:ext uri="{FF2B5EF4-FFF2-40B4-BE49-F238E27FC236}">
                <a16:creationId xmlns:a16="http://schemas.microsoft.com/office/drawing/2014/main" id="{0980DFCA-2C77-4F80-BE59-C852A2819830}"/>
              </a:ext>
            </a:extLst>
          </p:cNvPr>
          <p:cNvSpPr>
            <a:spLocks noGrp="1"/>
          </p:cNvSpPr>
          <p:nvPr>
            <p:ph type="ftr" sz="quarter" idx="11"/>
          </p:nvPr>
        </p:nvSpPr>
        <p:spPr/>
        <p:txBody>
          <a:bodyPr/>
          <a:lstStyle/>
          <a:p>
            <a:r>
              <a:rPr lang="de-CH"/>
              <a:t>maku ag</a:t>
            </a:r>
          </a:p>
        </p:txBody>
      </p:sp>
      <p:sp>
        <p:nvSpPr>
          <p:cNvPr id="3" name="Foliennummernplatzhalter 2">
            <a:extLst>
              <a:ext uri="{FF2B5EF4-FFF2-40B4-BE49-F238E27FC236}">
                <a16:creationId xmlns:a16="http://schemas.microsoft.com/office/drawing/2014/main" id="{3B35F3D4-D2F5-4652-A2FB-AFD4E1F7D07E}"/>
              </a:ext>
            </a:extLst>
          </p:cNvPr>
          <p:cNvSpPr>
            <a:spLocks noGrp="1"/>
          </p:cNvSpPr>
          <p:nvPr>
            <p:ph type="sldNum" sz="quarter" idx="12"/>
          </p:nvPr>
        </p:nvSpPr>
        <p:spPr/>
        <p:txBody>
          <a:bodyPr/>
          <a:lstStyle/>
          <a:p>
            <a:fld id="{01651CFE-9FA7-4181-8A58-741F74548F52}" type="slidenum">
              <a:rPr lang="de-CH" smtClean="0"/>
              <a:t>5</a:t>
            </a:fld>
            <a:endParaRPr lang="de-CH"/>
          </a:p>
        </p:txBody>
      </p:sp>
      <p:sp>
        <p:nvSpPr>
          <p:cNvPr id="4" name="Textfeld 3">
            <a:extLst>
              <a:ext uri="{FF2B5EF4-FFF2-40B4-BE49-F238E27FC236}">
                <a16:creationId xmlns:a16="http://schemas.microsoft.com/office/drawing/2014/main" id="{F65CD63F-7544-4DEA-A6E3-9EBD53ED189B}"/>
              </a:ext>
            </a:extLst>
          </p:cNvPr>
          <p:cNvSpPr txBox="1"/>
          <p:nvPr/>
        </p:nvSpPr>
        <p:spPr>
          <a:xfrm>
            <a:off x="1062318" y="887507"/>
            <a:ext cx="428760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Electrical componence</a:t>
            </a:r>
          </a:p>
        </p:txBody>
      </p:sp>
      <p:grpSp>
        <p:nvGrpSpPr>
          <p:cNvPr id="5" name="Gruppieren 4">
            <a:extLst>
              <a:ext uri="{FF2B5EF4-FFF2-40B4-BE49-F238E27FC236}">
                <a16:creationId xmlns:a16="http://schemas.microsoft.com/office/drawing/2014/main" id="{1636FEAD-BC30-421C-A401-0071561E801F}"/>
              </a:ext>
            </a:extLst>
          </p:cNvPr>
          <p:cNvGrpSpPr/>
          <p:nvPr/>
        </p:nvGrpSpPr>
        <p:grpSpPr>
          <a:xfrm>
            <a:off x="838200" y="365126"/>
            <a:ext cx="10515600" cy="1001133"/>
            <a:chOff x="838200" y="365126"/>
            <a:chExt cx="10515600" cy="1001133"/>
          </a:xfrm>
        </p:grpSpPr>
        <p:sp>
          <p:nvSpPr>
            <p:cNvPr id="6" name="Titel 1">
              <a:extLst>
                <a:ext uri="{FF2B5EF4-FFF2-40B4-BE49-F238E27FC236}">
                  <a16:creationId xmlns:a16="http://schemas.microsoft.com/office/drawing/2014/main" id="{28ACCAAF-3E5C-443F-BC9A-E5E08BE2596F}"/>
                </a:ext>
              </a:extLst>
            </p:cNvPr>
            <p:cNvSpPr txBox="1">
              <a:spLocks/>
            </p:cNvSpPr>
            <p:nvPr/>
          </p:nvSpPr>
          <p:spPr>
            <a:xfrm>
              <a:off x="838200" y="365126"/>
              <a:ext cx="10515600" cy="996949"/>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de-CH" altLang="de-DE" sz="3200" i="1" dirty="0">
                  <a:latin typeface="+mn-lt"/>
                </a:rPr>
              </a:br>
              <a:br>
                <a:rPr lang="de-CH" altLang="de-DE" sz="3200" i="1" dirty="0">
                  <a:latin typeface="+mn-lt"/>
                </a:rPr>
              </a:br>
              <a:br>
                <a:rPr lang="de-CH" altLang="de-DE" b="1" dirty="0"/>
              </a:br>
              <a:endParaRPr lang="de-CH" dirty="0"/>
            </a:p>
          </p:txBody>
        </p:sp>
        <p:pic>
          <p:nvPicPr>
            <p:cNvPr id="7" name="Grafik 6">
              <a:extLst>
                <a:ext uri="{FF2B5EF4-FFF2-40B4-BE49-F238E27FC236}">
                  <a16:creationId xmlns:a16="http://schemas.microsoft.com/office/drawing/2014/main" id="{10764A63-2CA4-466E-9431-7459CD6AF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678" y="376492"/>
              <a:ext cx="2743200" cy="989767"/>
            </a:xfrm>
            <a:prstGeom prst="rect">
              <a:avLst/>
            </a:prstGeom>
          </p:spPr>
        </p:pic>
      </p:grpSp>
      <p:sp>
        <p:nvSpPr>
          <p:cNvPr id="9" name="Rechteck 8">
            <a:extLst>
              <a:ext uri="{FF2B5EF4-FFF2-40B4-BE49-F238E27FC236}">
                <a16:creationId xmlns:a16="http://schemas.microsoft.com/office/drawing/2014/main" id="{1274C2CA-6482-4C23-B53A-732A36D64184}"/>
              </a:ext>
            </a:extLst>
          </p:cNvPr>
          <p:cNvSpPr/>
          <p:nvPr/>
        </p:nvSpPr>
        <p:spPr>
          <a:xfrm>
            <a:off x="738432" y="1723743"/>
            <a:ext cx="10422903" cy="2585323"/>
          </a:xfrm>
          <a:prstGeom prst="rect">
            <a:avLst/>
          </a:prstGeom>
        </p:spPr>
        <p:txBody>
          <a:bodyPr wrap="square">
            <a:spAutoFit/>
          </a:bodyPr>
          <a:lstStyle/>
          <a:p>
            <a:pPr marL="342900" lvl="0" indent="-342900">
              <a:spcAft>
                <a:spcPts val="0"/>
              </a:spcAft>
              <a:buFont typeface="Arial" panose="020B0604020202020204" pitchFamily="34" charset="0"/>
              <a:buChar char="-"/>
              <a:tabLst>
                <a:tab pos="457200" algn="l"/>
              </a:tabLst>
            </a:pPr>
            <a:r>
              <a:rPr lang="en-US">
                <a:latin typeface="Arial" panose="020B0604020202020204" pitchFamily="34" charset="0"/>
                <a:ea typeface="Times New Roman" panose="02020603050405020304" pitchFamily="18" charset="0"/>
                <a:cs typeface="Times New Roman" panose="02020603050405020304" pitchFamily="18" charset="0"/>
              </a:rPr>
              <a:t>Control cabinet dimensions </a:t>
            </a:r>
            <a:r>
              <a:rPr lang="en-US" dirty="0">
                <a:latin typeface="Arial" panose="020B0604020202020204" pitchFamily="34" charset="0"/>
                <a:ea typeface="Times New Roman" panose="02020603050405020304" pitchFamily="18" charset="0"/>
                <a:cs typeface="Times New Roman" panose="02020603050405020304" pitchFamily="18" charset="0"/>
              </a:rPr>
              <a:t>in cm: depth 40 x width 60 x height 190 (RAL 9002, including the base) with main power switch</a:t>
            </a:r>
            <a:r>
              <a:rPr lang="en-GB" dirty="0">
                <a:latin typeface="Arial" panose="020B0604020202020204" pitchFamily="34" charset="0"/>
                <a:ea typeface="Times New Roman" panose="02020603050405020304" pitchFamily="18" charset="0"/>
                <a:cs typeface="Times New Roman" panose="02020603050405020304" pitchFamily="18" charset="0"/>
              </a:rPr>
              <a:t> and control buttons (control on, start, stop, failure, key switch and emergency stop)</a:t>
            </a:r>
            <a:endParaRPr lang="de-CH" dirty="0">
              <a:latin typeface="Helvetica"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dirty="0">
                <a:latin typeface="Arial" panose="020B0604020202020204" pitchFamily="34" charset="0"/>
                <a:ea typeface="Times New Roman" panose="02020603050405020304" pitchFamily="18" charset="0"/>
                <a:cs typeface="Times New Roman" panose="02020603050405020304" pitchFamily="18" charset="0"/>
              </a:rPr>
              <a:t>Siemens S7 1500 SPS with </a:t>
            </a:r>
            <a:r>
              <a:rPr lang="en-GB" dirty="0" err="1">
                <a:latin typeface="Arial" panose="020B0604020202020204" pitchFamily="34" charset="0"/>
                <a:ea typeface="Times New Roman" panose="02020603050405020304" pitchFamily="18" charset="0"/>
                <a:cs typeface="Times New Roman" panose="02020603050405020304" pitchFamily="18" charset="0"/>
              </a:rPr>
              <a:t>Symatic</a:t>
            </a:r>
            <a:r>
              <a:rPr lang="en-GB" dirty="0">
                <a:latin typeface="Arial" panose="020B0604020202020204" pitchFamily="34" charset="0"/>
                <a:ea typeface="Times New Roman" panose="02020603050405020304" pitchFamily="18" charset="0"/>
                <a:cs typeface="Times New Roman" panose="02020603050405020304" pitchFamily="18" charset="0"/>
              </a:rPr>
              <a:t> </a:t>
            </a:r>
            <a:r>
              <a:rPr lang="en-GB" dirty="0" err="1">
                <a:latin typeface="Arial" panose="020B0604020202020204" pitchFamily="34" charset="0"/>
                <a:ea typeface="Times New Roman" panose="02020603050405020304" pitchFamily="18" charset="0"/>
                <a:cs typeface="Times New Roman" panose="02020603050405020304" pitchFamily="18" charset="0"/>
              </a:rPr>
              <a:t>HMITP</a:t>
            </a:r>
            <a:r>
              <a:rPr lang="en-GB" dirty="0">
                <a:latin typeface="Arial" panose="020B0604020202020204" pitchFamily="34" charset="0"/>
                <a:ea typeface="Times New Roman" panose="02020603050405020304" pitchFamily="18" charset="0"/>
                <a:cs typeface="Times New Roman" panose="02020603050405020304" pitchFamily="18" charset="0"/>
              </a:rPr>
              <a:t> 1200 comfort touch panel</a:t>
            </a:r>
            <a:endParaRPr lang="de-CH" dirty="0">
              <a:latin typeface="Helvetica"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dirty="0">
                <a:latin typeface="Arial" panose="020B0604020202020204" pitchFamily="34" charset="0"/>
                <a:ea typeface="Times New Roman" panose="02020603050405020304" pitchFamily="18" charset="0"/>
                <a:cs typeface="Times New Roman" panose="02020603050405020304" pitchFamily="18" charset="0"/>
              </a:rPr>
              <a:t>2 pcs 20 m cables for servomotors, power and encoder</a:t>
            </a:r>
            <a:endParaRPr lang="de-CH" dirty="0">
              <a:latin typeface="Helvetica"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dirty="0">
                <a:latin typeface="Arial" panose="020B0604020202020204" pitchFamily="34" charset="0"/>
                <a:ea typeface="Times New Roman" panose="02020603050405020304" pitchFamily="18" charset="0"/>
                <a:cs typeface="Times New Roman" panose="02020603050405020304" pitchFamily="18" charset="0"/>
              </a:rPr>
              <a:t>1 pc 20 m cable for positioning sensor, 4 wire cable</a:t>
            </a:r>
            <a:endParaRPr lang="de-CH" dirty="0">
              <a:latin typeface="Helvetica"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dirty="0">
                <a:latin typeface="Arial" panose="020B0604020202020204" pitchFamily="34" charset="0"/>
                <a:ea typeface="Times New Roman" panose="02020603050405020304" pitchFamily="18" charset="0"/>
                <a:cs typeface="Times New Roman" panose="02020603050405020304" pitchFamily="18" charset="0"/>
              </a:rPr>
              <a:t>1 pc 20 m cable for valve block and pressure sensor, 12 wire cable </a:t>
            </a:r>
            <a:endParaRPr lang="de-CH" dirty="0">
              <a:latin typeface="Helvetica"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dirty="0">
                <a:latin typeface="Arial" panose="020B0604020202020204" pitchFamily="34" charset="0"/>
                <a:ea typeface="Times New Roman" panose="02020603050405020304" pitchFamily="18" charset="0"/>
                <a:cs typeface="Times New Roman" panose="02020603050405020304" pitchFamily="18" charset="0"/>
              </a:rPr>
              <a:t>1 pc 20 m cable for interlock (if needed)</a:t>
            </a:r>
            <a:endParaRPr lang="de-CH" dirty="0">
              <a:latin typeface="Helvetica"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dirty="0">
                <a:latin typeface="Arial" panose="020B0604020202020204" pitchFamily="34" charset="0"/>
                <a:ea typeface="Times New Roman" panose="02020603050405020304" pitchFamily="18" charset="0"/>
                <a:cs typeface="Times New Roman" panose="02020603050405020304" pitchFamily="18" charset="0"/>
              </a:rPr>
              <a:t>Cables are disconnectable after cable guide </a:t>
            </a:r>
            <a:endParaRPr lang="de-CH" dirty="0">
              <a:latin typeface="Helvetica"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9193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C2485F2-858F-4D29-A380-A6E23E7FE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153" y="2017059"/>
            <a:ext cx="10231716" cy="5755341"/>
          </a:xfrm>
          <a:prstGeom prst="rect">
            <a:avLst/>
          </a:prstGeom>
        </p:spPr>
      </p:pic>
      <p:sp>
        <p:nvSpPr>
          <p:cNvPr id="4" name="Fußzeilenplatzhalter 3">
            <a:extLst>
              <a:ext uri="{FF2B5EF4-FFF2-40B4-BE49-F238E27FC236}">
                <a16:creationId xmlns:a16="http://schemas.microsoft.com/office/drawing/2014/main" id="{338483CB-6AF4-4B49-B888-FE3802608DA8}"/>
              </a:ext>
            </a:extLst>
          </p:cNvPr>
          <p:cNvSpPr>
            <a:spLocks noGrp="1"/>
          </p:cNvSpPr>
          <p:nvPr>
            <p:ph type="ftr" sz="quarter" idx="11"/>
          </p:nvPr>
        </p:nvSpPr>
        <p:spPr/>
        <p:txBody>
          <a:bodyPr/>
          <a:lstStyle/>
          <a:p>
            <a:r>
              <a:rPr lang="de-CH"/>
              <a:t>maku ag</a:t>
            </a:r>
          </a:p>
        </p:txBody>
      </p:sp>
      <p:sp>
        <p:nvSpPr>
          <p:cNvPr id="5" name="Foliennummernplatzhalter 4">
            <a:extLst>
              <a:ext uri="{FF2B5EF4-FFF2-40B4-BE49-F238E27FC236}">
                <a16:creationId xmlns:a16="http://schemas.microsoft.com/office/drawing/2014/main" id="{46BFE476-D7E4-413C-989C-4D31D3816126}"/>
              </a:ext>
            </a:extLst>
          </p:cNvPr>
          <p:cNvSpPr>
            <a:spLocks noGrp="1"/>
          </p:cNvSpPr>
          <p:nvPr>
            <p:ph type="sldNum" sz="quarter" idx="12"/>
          </p:nvPr>
        </p:nvSpPr>
        <p:spPr/>
        <p:txBody>
          <a:bodyPr/>
          <a:lstStyle/>
          <a:p>
            <a:fld id="{01651CFE-9FA7-4181-8A58-741F74548F52}" type="slidenum">
              <a:rPr lang="de-CH" smtClean="0"/>
              <a:pPr/>
              <a:t>6</a:t>
            </a:fld>
            <a:endParaRPr lang="de-CH"/>
          </a:p>
        </p:txBody>
      </p:sp>
      <p:sp>
        <p:nvSpPr>
          <p:cNvPr id="2" name="Titel 1">
            <a:extLst>
              <a:ext uri="{FF2B5EF4-FFF2-40B4-BE49-F238E27FC236}">
                <a16:creationId xmlns:a16="http://schemas.microsoft.com/office/drawing/2014/main" id="{366D85A4-DE8A-49EB-AD07-902C21070E14}"/>
              </a:ext>
            </a:extLst>
          </p:cNvPr>
          <p:cNvSpPr>
            <a:spLocks noGrp="1"/>
          </p:cNvSpPr>
          <p:nvPr>
            <p:ph type="ctrTitle" idx="4294967295"/>
          </p:nvPr>
        </p:nvSpPr>
        <p:spPr>
          <a:xfrm>
            <a:off x="0" y="1122363"/>
            <a:ext cx="9144000" cy="2387600"/>
          </a:xfrm>
        </p:spPr>
        <p:txBody>
          <a:bodyPr>
            <a:normAutofit/>
          </a:bodyPr>
          <a:lstStyle/>
          <a:p>
            <a:br>
              <a:rPr lang="de-CH" dirty="0"/>
            </a:br>
            <a:endParaRPr lang="de-CH" dirty="0"/>
          </a:p>
        </p:txBody>
      </p:sp>
      <p:sp>
        <p:nvSpPr>
          <p:cNvPr id="11" name="Textfeld 10">
            <a:extLst>
              <a:ext uri="{FF2B5EF4-FFF2-40B4-BE49-F238E27FC236}">
                <a16:creationId xmlns:a16="http://schemas.microsoft.com/office/drawing/2014/main" id="{E80E2277-160C-4056-8040-6DE28941B17A}"/>
              </a:ext>
            </a:extLst>
          </p:cNvPr>
          <p:cNvSpPr txBox="1"/>
          <p:nvPr/>
        </p:nvSpPr>
        <p:spPr>
          <a:xfrm>
            <a:off x="1064525" y="1583137"/>
            <a:ext cx="10058399"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a:t>
            </a:r>
            <a:r>
              <a:rPr lang="en-US" i="1" dirty="0">
                <a:latin typeface="Arial Black" panose="020B0A04020102020204" pitchFamily="34" charset="0"/>
                <a:cs typeface="Arial" panose="020B0604020202020204" pitchFamily="34" charset="0"/>
              </a:rPr>
              <a:t>maku-DieTool</a:t>
            </a:r>
            <a:r>
              <a:rPr lang="en-US" i="1" baseline="30000" dirty="0">
                <a:latin typeface="Arial Black" panose="020B0A040201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used for the following applications:</a:t>
            </a:r>
          </a:p>
          <a:p>
            <a:pPr marL="285750" indent="-285750">
              <a:buFontTx/>
              <a:buChar char="-"/>
            </a:pPr>
            <a:r>
              <a:rPr lang="en-US" altLang="de-DE" dirty="0">
                <a:latin typeface="Arial" panose="020B0604020202020204" pitchFamily="34" charset="0"/>
                <a:cs typeface="Arial" panose="020B0604020202020204" pitchFamily="34" charset="0"/>
              </a:rPr>
              <a:t>Cast film, thickness 0.005 – 0.052 mm, extrusion width 500 – 2‘000 mm</a:t>
            </a:r>
          </a:p>
          <a:p>
            <a:pPr marL="285750" indent="-285750">
              <a:buFontTx/>
              <a:buChar char="-"/>
            </a:pPr>
            <a:r>
              <a:rPr lang="en-US" altLang="de-DE" dirty="0">
                <a:latin typeface="Arial" panose="020B0604020202020204" pitchFamily="34" charset="0"/>
                <a:cs typeface="Arial" panose="020B0604020202020204" pitchFamily="34" charset="0"/>
              </a:rPr>
              <a:t>Sheet with roll stack, thickness 0.300 – 2.000 mm, extrusion width 800 – 8‘000</a:t>
            </a:r>
          </a:p>
          <a:p>
            <a:pPr marL="285750" indent="-285750">
              <a:buFontTx/>
              <a:buChar char="-"/>
            </a:pPr>
            <a:r>
              <a:rPr lang="en-US" altLang="de-DE" dirty="0">
                <a:latin typeface="Arial" panose="020B0604020202020204" pitchFamily="34" charset="0"/>
                <a:cs typeface="Arial" panose="020B0604020202020204" pitchFamily="34" charset="0"/>
              </a:rPr>
              <a:t>Foam sheet, thickness 2.000 -12.000 mm, extrusion width 3‘000 mm</a:t>
            </a:r>
            <a:endParaRPr lang="en-US" dirty="0">
              <a:latin typeface="Arial" panose="020B0604020202020204" pitchFamily="34" charset="0"/>
              <a:cs typeface="Arial" panose="020B0604020202020204" pitchFamily="34" charset="0"/>
            </a:endParaRPr>
          </a:p>
        </p:txBody>
      </p:sp>
      <p:grpSp>
        <p:nvGrpSpPr>
          <p:cNvPr id="12" name="Gruppieren 11">
            <a:extLst>
              <a:ext uri="{FF2B5EF4-FFF2-40B4-BE49-F238E27FC236}">
                <a16:creationId xmlns:a16="http://schemas.microsoft.com/office/drawing/2014/main" id="{87C277CF-83B0-4DA1-B24E-232D6B8D9B7F}"/>
              </a:ext>
            </a:extLst>
          </p:cNvPr>
          <p:cNvGrpSpPr/>
          <p:nvPr/>
        </p:nvGrpSpPr>
        <p:grpSpPr>
          <a:xfrm>
            <a:off x="838200" y="365126"/>
            <a:ext cx="10515600" cy="1001133"/>
            <a:chOff x="838200" y="365126"/>
            <a:chExt cx="10515600" cy="1001133"/>
          </a:xfrm>
        </p:grpSpPr>
        <p:sp>
          <p:nvSpPr>
            <p:cNvPr id="13" name="Titel 1">
              <a:extLst>
                <a:ext uri="{FF2B5EF4-FFF2-40B4-BE49-F238E27FC236}">
                  <a16:creationId xmlns:a16="http://schemas.microsoft.com/office/drawing/2014/main" id="{991635F7-8EF0-483D-AB41-654B175ED889}"/>
                </a:ext>
              </a:extLst>
            </p:cNvPr>
            <p:cNvSpPr txBox="1">
              <a:spLocks/>
            </p:cNvSpPr>
            <p:nvPr/>
          </p:nvSpPr>
          <p:spPr>
            <a:xfrm>
              <a:off x="838200" y="365126"/>
              <a:ext cx="10515600" cy="996949"/>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de-CH" altLang="de-DE" sz="3200" i="1" dirty="0">
                  <a:latin typeface="+mn-lt"/>
                </a:rPr>
              </a:br>
              <a:br>
                <a:rPr lang="de-CH" altLang="de-DE" sz="3200" i="1" dirty="0">
                  <a:latin typeface="+mn-lt"/>
                </a:rPr>
              </a:br>
              <a:br>
                <a:rPr lang="de-CH" altLang="de-DE" b="1" dirty="0"/>
              </a:br>
              <a:endParaRPr lang="de-CH" dirty="0"/>
            </a:p>
          </p:txBody>
        </p:sp>
        <p:pic>
          <p:nvPicPr>
            <p:cNvPr id="14" name="Grafik 13">
              <a:extLst>
                <a:ext uri="{FF2B5EF4-FFF2-40B4-BE49-F238E27FC236}">
                  <a16:creationId xmlns:a16="http://schemas.microsoft.com/office/drawing/2014/main" id="{3144EC22-E6AB-4063-B41F-E26B0AF5E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678" y="376492"/>
              <a:ext cx="2743200" cy="989767"/>
            </a:xfrm>
            <a:prstGeom prst="rect">
              <a:avLst/>
            </a:prstGeom>
          </p:spPr>
        </p:pic>
      </p:grpSp>
      <p:sp>
        <p:nvSpPr>
          <p:cNvPr id="17" name="Textfeld 16">
            <a:extLst>
              <a:ext uri="{FF2B5EF4-FFF2-40B4-BE49-F238E27FC236}">
                <a16:creationId xmlns:a16="http://schemas.microsoft.com/office/drawing/2014/main" id="{8C788C2B-706E-468E-AB2F-2FD6F1166F7E}"/>
              </a:ext>
            </a:extLst>
          </p:cNvPr>
          <p:cNvSpPr txBox="1"/>
          <p:nvPr/>
        </p:nvSpPr>
        <p:spPr>
          <a:xfrm>
            <a:off x="1062318" y="887507"/>
            <a:ext cx="295835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Applications</a:t>
            </a:r>
          </a:p>
        </p:txBody>
      </p:sp>
    </p:spTree>
    <p:extLst>
      <p:ext uri="{BB962C8B-B14F-4D97-AF65-F5344CB8AC3E}">
        <p14:creationId xmlns:p14="http://schemas.microsoft.com/office/powerpoint/2010/main" val="826628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197486E-77E3-4559-AC2D-DA0D61872701}"/>
              </a:ext>
            </a:extLst>
          </p:cNvPr>
          <p:cNvSpPr>
            <a:spLocks noGrp="1"/>
          </p:cNvSpPr>
          <p:nvPr>
            <p:ph type="ftr" sz="quarter" idx="11"/>
          </p:nvPr>
        </p:nvSpPr>
        <p:spPr/>
        <p:txBody>
          <a:bodyPr/>
          <a:lstStyle/>
          <a:p>
            <a:r>
              <a:rPr lang="de-CH"/>
              <a:t>maku ag</a:t>
            </a:r>
          </a:p>
        </p:txBody>
      </p:sp>
      <p:sp>
        <p:nvSpPr>
          <p:cNvPr id="3" name="Foliennummernplatzhalter 2">
            <a:extLst>
              <a:ext uri="{FF2B5EF4-FFF2-40B4-BE49-F238E27FC236}">
                <a16:creationId xmlns:a16="http://schemas.microsoft.com/office/drawing/2014/main" id="{ED8B5067-7995-47AA-9D80-04C9AB8590B1}"/>
              </a:ext>
            </a:extLst>
          </p:cNvPr>
          <p:cNvSpPr>
            <a:spLocks noGrp="1"/>
          </p:cNvSpPr>
          <p:nvPr>
            <p:ph type="sldNum" sz="quarter" idx="12"/>
          </p:nvPr>
        </p:nvSpPr>
        <p:spPr/>
        <p:txBody>
          <a:bodyPr/>
          <a:lstStyle/>
          <a:p>
            <a:fld id="{01651CFE-9FA7-4181-8A58-741F74548F52}" type="slidenum">
              <a:rPr lang="de-CH" smtClean="0"/>
              <a:t>7</a:t>
            </a:fld>
            <a:endParaRPr lang="de-CH"/>
          </a:p>
        </p:txBody>
      </p:sp>
      <p:sp>
        <p:nvSpPr>
          <p:cNvPr id="4" name="Textfeld 3">
            <a:extLst>
              <a:ext uri="{FF2B5EF4-FFF2-40B4-BE49-F238E27FC236}">
                <a16:creationId xmlns:a16="http://schemas.microsoft.com/office/drawing/2014/main" id="{83738190-7A8B-44D0-BD48-2B6094B94B8C}"/>
              </a:ext>
            </a:extLst>
          </p:cNvPr>
          <p:cNvSpPr txBox="1"/>
          <p:nvPr/>
        </p:nvSpPr>
        <p:spPr>
          <a:xfrm>
            <a:off x="1039906" y="1633711"/>
            <a:ext cx="10112188" cy="4081117"/>
          </a:xfrm>
          <a:prstGeom prst="rect">
            <a:avLst/>
          </a:prstGeom>
          <a:noFill/>
        </p:spPr>
        <p:txBody>
          <a:bodyPr wrap="square" rtlCol="0">
            <a:spAutoFit/>
          </a:bodyPr>
          <a:lstStyle/>
          <a:p>
            <a:pPr>
              <a:lnSpc>
                <a:spcPct val="80000"/>
              </a:lnSpc>
            </a:pPr>
            <a:r>
              <a:rPr lang="en-US" altLang="de-DE" dirty="0">
                <a:solidFill>
                  <a:srgbClr val="1C1C1C"/>
                </a:solidFill>
                <a:latin typeface="Arial" panose="020B0604020202020204" pitchFamily="34" charset="0"/>
                <a:cs typeface="Arial" panose="020B0604020202020204" pitchFamily="34" charset="0"/>
              </a:rPr>
              <a:t>The functionality of the </a:t>
            </a:r>
            <a:r>
              <a:rPr lang="en-US" altLang="de-DE" i="1" dirty="0">
                <a:solidFill>
                  <a:srgbClr val="1C1C1C"/>
                </a:solidFill>
                <a:latin typeface="Arial Black" panose="020B0A04020102020204" pitchFamily="34" charset="0"/>
                <a:cs typeface="Arial" panose="020B0604020202020204" pitchFamily="34" charset="0"/>
              </a:rPr>
              <a:t>maku-DieTool</a:t>
            </a:r>
            <a:r>
              <a:rPr lang="en-US" altLang="de-DE" i="1" baseline="30000" dirty="0">
                <a:solidFill>
                  <a:srgbClr val="1C1C1C"/>
                </a:solidFill>
                <a:latin typeface="Arial Black" panose="020B0A04020102020204" pitchFamily="34" charset="0"/>
                <a:cs typeface="Arial" panose="020B0604020202020204" pitchFamily="34" charset="0"/>
              </a:rPr>
              <a:t>®</a:t>
            </a:r>
            <a:r>
              <a:rPr lang="en-US" altLang="de-DE" dirty="0">
                <a:solidFill>
                  <a:srgbClr val="1C1C1C"/>
                </a:solidFill>
                <a:latin typeface="Arial" panose="020B0604020202020204" pitchFamily="34" charset="0"/>
                <a:cs typeface="Arial" panose="020B0604020202020204" pitchFamily="34" charset="0"/>
              </a:rPr>
              <a:t> can be described as follows:</a:t>
            </a:r>
          </a:p>
          <a:p>
            <a:pPr>
              <a:lnSpc>
                <a:spcPct val="80000"/>
              </a:lnSpc>
            </a:pPr>
            <a:endParaRPr lang="en-US" altLang="de-DE" dirty="0">
              <a:solidFill>
                <a:srgbClr val="1C1C1C"/>
              </a:solidFill>
              <a:latin typeface="Arial" panose="020B0604020202020204" pitchFamily="34" charset="0"/>
              <a:cs typeface="Arial" panose="020B0604020202020204" pitchFamily="34" charset="0"/>
            </a:endParaRPr>
          </a:p>
          <a:p>
            <a:pPr marL="285750" indent="-285750">
              <a:lnSpc>
                <a:spcPct val="80000"/>
              </a:lnSpc>
              <a:buFontTx/>
              <a:buChar char="-"/>
            </a:pPr>
            <a:r>
              <a:rPr lang="en-US" altLang="de-DE" dirty="0">
                <a:solidFill>
                  <a:srgbClr val="1C1C1C"/>
                </a:solidFill>
                <a:latin typeface="Arial" panose="020B0604020202020204" pitchFamily="34" charset="0"/>
                <a:cs typeface="Arial" panose="020B0604020202020204" pitchFamily="34" charset="0"/>
              </a:rPr>
              <a:t>Through manual entries or data protocols from a gauging system, an order of die bolt adjustments with corresponding adjustment values is being established </a:t>
            </a:r>
          </a:p>
          <a:p>
            <a:pPr marL="285750" indent="-285750">
              <a:lnSpc>
                <a:spcPct val="80000"/>
              </a:lnSpc>
              <a:buFontTx/>
              <a:buChar char="-"/>
            </a:pPr>
            <a:endParaRPr lang="en-US" altLang="de-DE" dirty="0">
              <a:solidFill>
                <a:srgbClr val="1C1C1C"/>
              </a:solidFill>
              <a:latin typeface="Arial" panose="020B0604020202020204" pitchFamily="34" charset="0"/>
              <a:cs typeface="Arial" panose="020B0604020202020204" pitchFamily="34" charset="0"/>
            </a:endParaRPr>
          </a:p>
          <a:p>
            <a:pPr marL="285750" indent="-285750">
              <a:lnSpc>
                <a:spcPct val="80000"/>
              </a:lnSpc>
              <a:buFontTx/>
              <a:buChar char="-"/>
            </a:pPr>
            <a:r>
              <a:rPr lang="en-US" altLang="de-DE" dirty="0">
                <a:solidFill>
                  <a:srgbClr val="1C1C1C"/>
                </a:solidFill>
                <a:latin typeface="Arial" panose="020B0604020202020204" pitchFamily="34" charset="0"/>
                <a:cs typeface="Arial" panose="020B0604020202020204" pitchFamily="34" charset="0"/>
              </a:rPr>
              <a:t>The linear carriage leaves the parking/home position and travels to the first die bolt position (max. 1 m /sec) </a:t>
            </a:r>
          </a:p>
          <a:p>
            <a:pPr marL="285750" indent="-285750">
              <a:lnSpc>
                <a:spcPct val="80000"/>
              </a:lnSpc>
              <a:buFontTx/>
              <a:buChar char="-"/>
            </a:pPr>
            <a:endParaRPr lang="en-US" altLang="de-DE" dirty="0">
              <a:solidFill>
                <a:srgbClr val="1C1C1C"/>
              </a:solidFill>
              <a:latin typeface="Arial" panose="020B0604020202020204" pitchFamily="34" charset="0"/>
              <a:cs typeface="Arial" panose="020B0604020202020204" pitchFamily="34" charset="0"/>
            </a:endParaRPr>
          </a:p>
          <a:p>
            <a:pPr marL="285750" indent="-285750">
              <a:lnSpc>
                <a:spcPct val="80000"/>
              </a:lnSpc>
              <a:buFontTx/>
              <a:buChar char="-"/>
            </a:pPr>
            <a:r>
              <a:rPr lang="en-US" altLang="de-DE" dirty="0">
                <a:solidFill>
                  <a:srgbClr val="1C1C1C"/>
                </a:solidFill>
                <a:latin typeface="Arial" panose="020B0604020202020204" pitchFamily="34" charset="0"/>
                <a:cs typeface="Arial" panose="020B0604020202020204" pitchFamily="34" charset="0"/>
              </a:rPr>
              <a:t>For the first adjustment of a die bolt, the actuator seeks, engages and references the die bolt head by storing the position of the in- or outside hex as well as the depth</a:t>
            </a:r>
          </a:p>
          <a:p>
            <a:pPr marL="285750" indent="-285750">
              <a:lnSpc>
                <a:spcPct val="80000"/>
              </a:lnSpc>
              <a:buFontTx/>
              <a:buChar char="-"/>
            </a:pPr>
            <a:endParaRPr lang="en-US" altLang="de-DE" dirty="0">
              <a:solidFill>
                <a:srgbClr val="1C1C1C"/>
              </a:solidFill>
              <a:latin typeface="Arial" panose="020B0604020202020204" pitchFamily="34" charset="0"/>
              <a:cs typeface="Arial" panose="020B0604020202020204" pitchFamily="34" charset="0"/>
            </a:endParaRPr>
          </a:p>
          <a:p>
            <a:pPr marL="285750" indent="-285750">
              <a:lnSpc>
                <a:spcPct val="80000"/>
              </a:lnSpc>
              <a:buFontTx/>
              <a:buChar char="-"/>
            </a:pPr>
            <a:r>
              <a:rPr lang="en-US" altLang="de-DE" dirty="0">
                <a:solidFill>
                  <a:srgbClr val="1C1C1C"/>
                </a:solidFill>
                <a:latin typeface="Arial" panose="020B0604020202020204" pitchFamily="34" charset="0"/>
                <a:cs typeface="Arial" panose="020B0604020202020204" pitchFamily="34" charset="0"/>
              </a:rPr>
              <a:t>According to the adjustment value, the actuator opens or closes the die bolt by taking the die bolt pitch and clearance between the actuator and the die bolt head into account.</a:t>
            </a:r>
          </a:p>
          <a:p>
            <a:pPr marL="285750" indent="-285750">
              <a:lnSpc>
                <a:spcPct val="80000"/>
              </a:lnSpc>
              <a:buFontTx/>
              <a:buChar char="-"/>
            </a:pPr>
            <a:endParaRPr lang="en-US" altLang="de-DE" dirty="0">
              <a:solidFill>
                <a:srgbClr val="1C1C1C"/>
              </a:solidFill>
              <a:latin typeface="Arial" panose="020B0604020202020204" pitchFamily="34" charset="0"/>
              <a:cs typeface="Arial" panose="020B0604020202020204" pitchFamily="34" charset="0"/>
            </a:endParaRPr>
          </a:p>
          <a:p>
            <a:pPr marL="285750" indent="-285750">
              <a:lnSpc>
                <a:spcPct val="80000"/>
              </a:lnSpc>
              <a:buFontTx/>
              <a:buChar char="-"/>
            </a:pPr>
            <a:r>
              <a:rPr lang="en-US" altLang="de-DE" dirty="0">
                <a:solidFill>
                  <a:srgbClr val="1C1C1C"/>
                </a:solidFill>
                <a:latin typeface="Arial" panose="020B0604020202020204" pitchFamily="34" charset="0"/>
                <a:cs typeface="Arial" panose="020B0604020202020204" pitchFamily="34" charset="0"/>
              </a:rPr>
              <a:t>The linear carriage goes to the next die bolt according the adjustment algorithm or goes to the park position</a:t>
            </a:r>
          </a:p>
          <a:p>
            <a:pPr marL="285750" indent="-285750">
              <a:lnSpc>
                <a:spcPct val="80000"/>
              </a:lnSpc>
              <a:buFontTx/>
              <a:buChar char="-"/>
            </a:pPr>
            <a:endParaRPr lang="en-US" altLang="de-DE" dirty="0">
              <a:solidFill>
                <a:srgbClr val="1C1C1C"/>
              </a:solidFill>
              <a:latin typeface="Arial" panose="020B0604020202020204" pitchFamily="34" charset="0"/>
              <a:cs typeface="Arial" panose="020B0604020202020204" pitchFamily="34" charset="0"/>
            </a:endParaRPr>
          </a:p>
          <a:p>
            <a:pPr marL="285750" indent="-285750">
              <a:lnSpc>
                <a:spcPct val="80000"/>
              </a:lnSpc>
              <a:buFontTx/>
              <a:buChar char="-"/>
            </a:pPr>
            <a:r>
              <a:rPr lang="en-US" altLang="de-DE" dirty="0">
                <a:solidFill>
                  <a:srgbClr val="1C1C1C"/>
                </a:solidFill>
                <a:latin typeface="Arial" panose="020B0604020202020204" pitchFamily="34" charset="0"/>
                <a:cs typeface="Arial" panose="020B0604020202020204" pitchFamily="34" charset="0"/>
              </a:rPr>
              <a:t>Waiting for next adjustment cycle (delay time)</a:t>
            </a:r>
          </a:p>
        </p:txBody>
      </p:sp>
      <p:sp>
        <p:nvSpPr>
          <p:cNvPr id="5" name="Textfeld 4">
            <a:extLst>
              <a:ext uri="{FF2B5EF4-FFF2-40B4-BE49-F238E27FC236}">
                <a16:creationId xmlns:a16="http://schemas.microsoft.com/office/drawing/2014/main" id="{BDB6573F-D02F-4513-A416-3378674C53DE}"/>
              </a:ext>
            </a:extLst>
          </p:cNvPr>
          <p:cNvSpPr txBox="1"/>
          <p:nvPr/>
        </p:nvSpPr>
        <p:spPr>
          <a:xfrm>
            <a:off x="1062318" y="887507"/>
            <a:ext cx="295835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Functionality</a:t>
            </a:r>
          </a:p>
        </p:txBody>
      </p:sp>
      <p:grpSp>
        <p:nvGrpSpPr>
          <p:cNvPr id="6" name="Gruppieren 5">
            <a:extLst>
              <a:ext uri="{FF2B5EF4-FFF2-40B4-BE49-F238E27FC236}">
                <a16:creationId xmlns:a16="http://schemas.microsoft.com/office/drawing/2014/main" id="{1E252DC4-4A6D-46C3-8833-BDF11CECE52B}"/>
              </a:ext>
            </a:extLst>
          </p:cNvPr>
          <p:cNvGrpSpPr/>
          <p:nvPr/>
        </p:nvGrpSpPr>
        <p:grpSpPr>
          <a:xfrm>
            <a:off x="838200" y="365126"/>
            <a:ext cx="10515600" cy="1001133"/>
            <a:chOff x="838200" y="365126"/>
            <a:chExt cx="10515600" cy="1001133"/>
          </a:xfrm>
        </p:grpSpPr>
        <p:sp>
          <p:nvSpPr>
            <p:cNvPr id="7" name="Titel 1">
              <a:extLst>
                <a:ext uri="{FF2B5EF4-FFF2-40B4-BE49-F238E27FC236}">
                  <a16:creationId xmlns:a16="http://schemas.microsoft.com/office/drawing/2014/main" id="{9DE1697D-2A69-4DEF-B590-C420C463D01B}"/>
                </a:ext>
              </a:extLst>
            </p:cNvPr>
            <p:cNvSpPr txBox="1">
              <a:spLocks/>
            </p:cNvSpPr>
            <p:nvPr/>
          </p:nvSpPr>
          <p:spPr>
            <a:xfrm>
              <a:off x="838200" y="365126"/>
              <a:ext cx="10515600" cy="996949"/>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de-CH" altLang="de-DE" sz="3200" i="1" dirty="0">
                  <a:latin typeface="+mn-lt"/>
                </a:rPr>
              </a:br>
              <a:br>
                <a:rPr lang="de-CH" altLang="de-DE" sz="3200" i="1" dirty="0">
                  <a:latin typeface="+mn-lt"/>
                </a:rPr>
              </a:br>
              <a:br>
                <a:rPr lang="de-CH" altLang="de-DE" b="1" dirty="0"/>
              </a:br>
              <a:endParaRPr lang="de-CH" dirty="0"/>
            </a:p>
          </p:txBody>
        </p:sp>
        <p:pic>
          <p:nvPicPr>
            <p:cNvPr id="8" name="Grafik 7">
              <a:extLst>
                <a:ext uri="{FF2B5EF4-FFF2-40B4-BE49-F238E27FC236}">
                  <a16:creationId xmlns:a16="http://schemas.microsoft.com/office/drawing/2014/main" id="{422F8702-C7EC-4B3E-A813-CCE342942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678" y="376492"/>
              <a:ext cx="2743200" cy="989767"/>
            </a:xfrm>
            <a:prstGeom prst="rect">
              <a:avLst/>
            </a:prstGeom>
          </p:spPr>
        </p:pic>
      </p:grpSp>
    </p:spTree>
    <p:extLst>
      <p:ext uri="{BB962C8B-B14F-4D97-AF65-F5344CB8AC3E}">
        <p14:creationId xmlns:p14="http://schemas.microsoft.com/office/powerpoint/2010/main" val="1442814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AD6191BA-CE29-4B5D-A46F-B1C01B306504}"/>
              </a:ext>
            </a:extLst>
          </p:cNvPr>
          <p:cNvSpPr>
            <a:spLocks noGrp="1"/>
          </p:cNvSpPr>
          <p:nvPr>
            <p:ph type="ftr" sz="quarter" idx="11"/>
          </p:nvPr>
        </p:nvSpPr>
        <p:spPr/>
        <p:txBody>
          <a:bodyPr/>
          <a:lstStyle/>
          <a:p>
            <a:r>
              <a:rPr lang="de-CH"/>
              <a:t>maku ag</a:t>
            </a:r>
          </a:p>
        </p:txBody>
      </p:sp>
      <p:sp>
        <p:nvSpPr>
          <p:cNvPr id="3" name="Foliennummernplatzhalter 2">
            <a:extLst>
              <a:ext uri="{FF2B5EF4-FFF2-40B4-BE49-F238E27FC236}">
                <a16:creationId xmlns:a16="http://schemas.microsoft.com/office/drawing/2014/main" id="{EC66D9FD-4F3A-4409-A851-8DB59ABCAEB7}"/>
              </a:ext>
            </a:extLst>
          </p:cNvPr>
          <p:cNvSpPr>
            <a:spLocks noGrp="1"/>
          </p:cNvSpPr>
          <p:nvPr>
            <p:ph type="sldNum" sz="quarter" idx="12"/>
          </p:nvPr>
        </p:nvSpPr>
        <p:spPr/>
        <p:txBody>
          <a:bodyPr/>
          <a:lstStyle/>
          <a:p>
            <a:fld id="{01651CFE-9FA7-4181-8A58-741F74548F52}" type="slidenum">
              <a:rPr lang="de-CH" smtClean="0"/>
              <a:t>8</a:t>
            </a:fld>
            <a:endParaRPr lang="de-CH"/>
          </a:p>
        </p:txBody>
      </p:sp>
      <p:pic>
        <p:nvPicPr>
          <p:cNvPr id="4" name="IMG_7912">
            <a:hlinkClick r:id="" action="ppaction://media"/>
            <a:extLst>
              <a:ext uri="{FF2B5EF4-FFF2-40B4-BE49-F238E27FC236}">
                <a16:creationId xmlns:a16="http://schemas.microsoft.com/office/drawing/2014/main" id="{E1B1CA03-28FC-4A50-9790-2BA29C142D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0257" y="1527142"/>
            <a:ext cx="7851479" cy="4416457"/>
          </a:xfrm>
          <a:prstGeom prst="rect">
            <a:avLst/>
          </a:prstGeom>
        </p:spPr>
      </p:pic>
      <p:grpSp>
        <p:nvGrpSpPr>
          <p:cNvPr id="5" name="Gruppieren 4">
            <a:extLst>
              <a:ext uri="{FF2B5EF4-FFF2-40B4-BE49-F238E27FC236}">
                <a16:creationId xmlns:a16="http://schemas.microsoft.com/office/drawing/2014/main" id="{70F3210A-9F86-4BCD-8666-8C6AC9CCDB20}"/>
              </a:ext>
            </a:extLst>
          </p:cNvPr>
          <p:cNvGrpSpPr/>
          <p:nvPr/>
        </p:nvGrpSpPr>
        <p:grpSpPr>
          <a:xfrm>
            <a:off x="838200" y="365126"/>
            <a:ext cx="10515600" cy="1001133"/>
            <a:chOff x="838200" y="365126"/>
            <a:chExt cx="10515600" cy="1001133"/>
          </a:xfrm>
        </p:grpSpPr>
        <p:sp>
          <p:nvSpPr>
            <p:cNvPr id="6" name="Titel 1">
              <a:extLst>
                <a:ext uri="{FF2B5EF4-FFF2-40B4-BE49-F238E27FC236}">
                  <a16:creationId xmlns:a16="http://schemas.microsoft.com/office/drawing/2014/main" id="{DFCBA2A2-33A5-4006-8B8C-79B6D524189E}"/>
                </a:ext>
              </a:extLst>
            </p:cNvPr>
            <p:cNvSpPr txBox="1">
              <a:spLocks/>
            </p:cNvSpPr>
            <p:nvPr/>
          </p:nvSpPr>
          <p:spPr>
            <a:xfrm>
              <a:off x="838200" y="365126"/>
              <a:ext cx="10515600" cy="996949"/>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de-CH" altLang="de-DE" sz="3200" i="1" dirty="0">
                  <a:latin typeface="+mn-lt"/>
                </a:rPr>
              </a:br>
              <a:br>
                <a:rPr lang="de-CH" altLang="de-DE" sz="3200" i="1" dirty="0">
                  <a:latin typeface="+mn-lt"/>
                </a:rPr>
              </a:br>
              <a:br>
                <a:rPr lang="de-CH" altLang="de-DE" b="1" dirty="0"/>
              </a:br>
              <a:endParaRPr lang="de-CH" dirty="0"/>
            </a:p>
          </p:txBody>
        </p:sp>
        <p:pic>
          <p:nvPicPr>
            <p:cNvPr id="7" name="Grafik 6">
              <a:extLst>
                <a:ext uri="{FF2B5EF4-FFF2-40B4-BE49-F238E27FC236}">
                  <a16:creationId xmlns:a16="http://schemas.microsoft.com/office/drawing/2014/main" id="{59A13A08-9C14-4347-8440-EA54EDCF7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8678" y="376492"/>
              <a:ext cx="2743200" cy="989767"/>
            </a:xfrm>
            <a:prstGeom prst="rect">
              <a:avLst/>
            </a:prstGeom>
          </p:spPr>
        </p:pic>
      </p:grpSp>
      <p:sp>
        <p:nvSpPr>
          <p:cNvPr id="8" name="Textfeld 7">
            <a:extLst>
              <a:ext uri="{FF2B5EF4-FFF2-40B4-BE49-F238E27FC236}">
                <a16:creationId xmlns:a16="http://schemas.microsoft.com/office/drawing/2014/main" id="{45AD6028-F034-4573-B8F2-85D5B9BF449A}"/>
              </a:ext>
            </a:extLst>
          </p:cNvPr>
          <p:cNvSpPr txBox="1"/>
          <p:nvPr/>
        </p:nvSpPr>
        <p:spPr>
          <a:xfrm>
            <a:off x="1062319" y="887507"/>
            <a:ext cx="3792486"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Video of 2 channel die </a:t>
            </a:r>
          </a:p>
        </p:txBody>
      </p:sp>
    </p:spTree>
    <p:extLst>
      <p:ext uri="{BB962C8B-B14F-4D97-AF65-F5344CB8AC3E}">
        <p14:creationId xmlns:p14="http://schemas.microsoft.com/office/powerpoint/2010/main" val="121322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84FEE397-64D3-4CFD-8206-3174C6FA2921}"/>
              </a:ext>
            </a:extLst>
          </p:cNvPr>
          <p:cNvSpPr>
            <a:spLocks noGrp="1"/>
          </p:cNvSpPr>
          <p:nvPr>
            <p:ph type="ftr" sz="quarter" idx="11"/>
          </p:nvPr>
        </p:nvSpPr>
        <p:spPr/>
        <p:txBody>
          <a:bodyPr/>
          <a:lstStyle/>
          <a:p>
            <a:r>
              <a:rPr lang="de-CH"/>
              <a:t>maku ag</a:t>
            </a:r>
          </a:p>
        </p:txBody>
      </p:sp>
      <p:sp>
        <p:nvSpPr>
          <p:cNvPr id="3" name="Foliennummernplatzhalter 2">
            <a:extLst>
              <a:ext uri="{FF2B5EF4-FFF2-40B4-BE49-F238E27FC236}">
                <a16:creationId xmlns:a16="http://schemas.microsoft.com/office/drawing/2014/main" id="{EBE69ED0-4BA9-45CA-A532-A45185878D23}"/>
              </a:ext>
            </a:extLst>
          </p:cNvPr>
          <p:cNvSpPr>
            <a:spLocks noGrp="1"/>
          </p:cNvSpPr>
          <p:nvPr>
            <p:ph type="sldNum" sz="quarter" idx="12"/>
          </p:nvPr>
        </p:nvSpPr>
        <p:spPr/>
        <p:txBody>
          <a:bodyPr/>
          <a:lstStyle/>
          <a:p>
            <a:fld id="{01651CFE-9FA7-4181-8A58-741F74548F52}" type="slidenum">
              <a:rPr lang="de-CH" smtClean="0"/>
              <a:t>9</a:t>
            </a:fld>
            <a:endParaRPr lang="de-CH"/>
          </a:p>
        </p:txBody>
      </p:sp>
      <p:grpSp>
        <p:nvGrpSpPr>
          <p:cNvPr id="4" name="Gruppieren 3">
            <a:extLst>
              <a:ext uri="{FF2B5EF4-FFF2-40B4-BE49-F238E27FC236}">
                <a16:creationId xmlns:a16="http://schemas.microsoft.com/office/drawing/2014/main" id="{2E22EDC2-1F89-4BDB-AD7D-E3050CD9C287}"/>
              </a:ext>
            </a:extLst>
          </p:cNvPr>
          <p:cNvGrpSpPr/>
          <p:nvPr/>
        </p:nvGrpSpPr>
        <p:grpSpPr>
          <a:xfrm>
            <a:off x="838200" y="365126"/>
            <a:ext cx="10515600" cy="1001133"/>
            <a:chOff x="838200" y="365126"/>
            <a:chExt cx="10515600" cy="1001133"/>
          </a:xfrm>
        </p:grpSpPr>
        <p:sp>
          <p:nvSpPr>
            <p:cNvPr id="5" name="Titel 1">
              <a:extLst>
                <a:ext uri="{FF2B5EF4-FFF2-40B4-BE49-F238E27FC236}">
                  <a16:creationId xmlns:a16="http://schemas.microsoft.com/office/drawing/2014/main" id="{6D68FAC0-C2B3-4603-993B-15A9BB2B8928}"/>
                </a:ext>
              </a:extLst>
            </p:cNvPr>
            <p:cNvSpPr txBox="1">
              <a:spLocks/>
            </p:cNvSpPr>
            <p:nvPr/>
          </p:nvSpPr>
          <p:spPr>
            <a:xfrm>
              <a:off x="838200" y="365126"/>
              <a:ext cx="10515600" cy="996949"/>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de-CH" altLang="de-DE" sz="3200" i="1" dirty="0">
                  <a:latin typeface="+mn-lt"/>
                </a:rPr>
              </a:br>
              <a:br>
                <a:rPr lang="de-CH" altLang="de-DE" sz="3200" i="1" dirty="0">
                  <a:latin typeface="+mn-lt"/>
                </a:rPr>
              </a:br>
              <a:br>
                <a:rPr lang="de-CH" altLang="de-DE" b="1" dirty="0"/>
              </a:br>
              <a:endParaRPr lang="de-CH" dirty="0"/>
            </a:p>
          </p:txBody>
        </p:sp>
        <p:pic>
          <p:nvPicPr>
            <p:cNvPr id="6" name="Grafik 5">
              <a:extLst>
                <a:ext uri="{FF2B5EF4-FFF2-40B4-BE49-F238E27FC236}">
                  <a16:creationId xmlns:a16="http://schemas.microsoft.com/office/drawing/2014/main" id="{C052A160-7884-492F-9A96-641B9514E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678" y="376492"/>
              <a:ext cx="2743200" cy="989767"/>
            </a:xfrm>
            <a:prstGeom prst="rect">
              <a:avLst/>
            </a:prstGeom>
          </p:spPr>
        </p:pic>
      </p:grpSp>
      <p:sp>
        <p:nvSpPr>
          <p:cNvPr id="7" name="Textfeld 6">
            <a:extLst>
              <a:ext uri="{FF2B5EF4-FFF2-40B4-BE49-F238E27FC236}">
                <a16:creationId xmlns:a16="http://schemas.microsoft.com/office/drawing/2014/main" id="{00AFC195-9CB8-4F58-A8C0-0533019E23B7}"/>
              </a:ext>
            </a:extLst>
          </p:cNvPr>
          <p:cNvSpPr txBox="1"/>
          <p:nvPr/>
        </p:nvSpPr>
        <p:spPr>
          <a:xfrm>
            <a:off x="1062318" y="887507"/>
            <a:ext cx="295835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Properties</a:t>
            </a:r>
          </a:p>
        </p:txBody>
      </p:sp>
      <p:sp>
        <p:nvSpPr>
          <p:cNvPr id="8" name="Textfeld 7">
            <a:extLst>
              <a:ext uri="{FF2B5EF4-FFF2-40B4-BE49-F238E27FC236}">
                <a16:creationId xmlns:a16="http://schemas.microsoft.com/office/drawing/2014/main" id="{BECF932A-B77B-41D4-B413-C1837A211C52}"/>
              </a:ext>
            </a:extLst>
          </p:cNvPr>
          <p:cNvSpPr txBox="1"/>
          <p:nvPr/>
        </p:nvSpPr>
        <p:spPr>
          <a:xfrm>
            <a:off x="1065230" y="1574276"/>
            <a:ext cx="10048972" cy="2308324"/>
          </a:xfrm>
          <a:prstGeom prst="rect">
            <a:avLst/>
          </a:prstGeom>
          <a:noFill/>
        </p:spPr>
        <p:txBody>
          <a:bodyPr wrap="square" rtlCol="0">
            <a:spAutoFit/>
          </a:bodyPr>
          <a:lstStyle/>
          <a:p>
            <a:pPr marL="285750" indent="-285750">
              <a:buFontTx/>
              <a:buChar char="-"/>
            </a:pPr>
            <a:r>
              <a:rPr lang="en-US" dirty="0">
                <a:latin typeface="Arial" panose="020B0604020202020204" pitchFamily="34" charset="0"/>
                <a:cs typeface="Arial" panose="020B0604020202020204" pitchFamily="34" charset="0"/>
              </a:rPr>
              <a:t>Suitable for extrusion dies for the production of films and sheets</a:t>
            </a:r>
          </a:p>
          <a:p>
            <a:pPr marL="285750" indent="-285750">
              <a:buFontTx/>
              <a:buChar char="-"/>
            </a:pPr>
            <a:r>
              <a:rPr lang="en-US" dirty="0">
                <a:latin typeface="Arial" panose="020B0604020202020204" pitchFamily="34" charset="0"/>
                <a:cs typeface="Arial" panose="020B0604020202020204" pitchFamily="34" charset="0"/>
              </a:rPr>
              <a:t>Adaptable onto extrusion dies up to a width of 10 m </a:t>
            </a:r>
            <a:endParaRPr lang="de-CH"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Adjustment accuracy of +/- 1° angle adjustment </a:t>
            </a:r>
            <a:endParaRPr lang="de-CH"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Die lip and restrictor bar adjustment range of 6000 µm</a:t>
            </a:r>
            <a:endParaRPr lang="de-CH"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Fully automated internal deckling function</a:t>
            </a:r>
            <a:endParaRPr lang="de-CH"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Die lip and restrictor bar profiles can be stored as nominal profiles </a:t>
            </a:r>
            <a:endParaRPr lang="de-CH"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Adjusting of push and pull/push die bolts</a:t>
            </a:r>
            <a:endParaRPr lang="de-CH"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Low energy consumption</a:t>
            </a:r>
            <a:endParaRPr lang="de-CH"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A2DB99C9-A75A-4B2C-B090-49E521BA7057}"/>
              </a:ext>
            </a:extLst>
          </p:cNvPr>
          <p:cNvSpPr txBox="1"/>
          <p:nvPr/>
        </p:nvSpPr>
        <p:spPr>
          <a:xfrm>
            <a:off x="1014952" y="4798247"/>
            <a:ext cx="10162095" cy="1754326"/>
          </a:xfrm>
          <a:prstGeom prst="rect">
            <a:avLst/>
          </a:prstGeom>
          <a:noFill/>
        </p:spPr>
        <p:txBody>
          <a:bodyPr wrap="square" rtlCol="0">
            <a:spAutoFit/>
          </a:bodyPr>
          <a:lstStyle/>
          <a:p>
            <a:pPr marL="285750" indent="-285750">
              <a:buFontTx/>
              <a:buChar char="-"/>
            </a:pPr>
            <a:r>
              <a:rPr lang="en-US" dirty="0">
                <a:latin typeface="Arial" panose="020B0604020202020204" pitchFamily="34" charset="0"/>
                <a:cs typeface="Arial" panose="020B0604020202020204" pitchFamily="34" charset="0"/>
              </a:rPr>
              <a:t>No manual intervention necessary on the extrusion die,</a:t>
            </a:r>
            <a:r>
              <a:rPr lang="de-CH"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presettings</a:t>
            </a:r>
            <a:r>
              <a:rPr lang="en-US" dirty="0">
                <a:latin typeface="Arial" panose="020B0604020202020204" pitchFamily="34" charset="0"/>
                <a:cs typeface="Arial" panose="020B0604020202020204" pitchFamily="34" charset="0"/>
              </a:rPr>
              <a:t> and fine adjustments are fully carried out by the </a:t>
            </a:r>
            <a:r>
              <a:rPr lang="de-CH" b="1" i="1" dirty="0">
                <a:latin typeface="Arial Black" panose="020B0A04020102020204" pitchFamily="34" charset="0"/>
                <a:cs typeface="Arial" panose="020B0604020202020204" pitchFamily="34" charset="0"/>
              </a:rPr>
              <a:t>maku-DieTool</a:t>
            </a:r>
            <a:r>
              <a:rPr lang="de-CH" i="1" baseline="30000" dirty="0">
                <a:latin typeface="Arial Black" panose="020B0A04020102020204" pitchFamily="34" charset="0"/>
                <a:cs typeface="Arial" panose="020B0604020202020204" pitchFamily="34" charset="0"/>
              </a:rPr>
              <a:t>®</a:t>
            </a:r>
          </a:p>
          <a:p>
            <a:pPr marL="285750" indent="-285750">
              <a:buFontTx/>
              <a:buChar char="-"/>
            </a:pPr>
            <a:r>
              <a:rPr lang="en-US" dirty="0">
                <a:latin typeface="Arial" panose="020B0604020202020204" pitchFamily="34" charset="0"/>
                <a:cs typeface="Arial" panose="020B0604020202020204" pitchFamily="34" charset="0"/>
              </a:rPr>
              <a:t>Low standard deviation due to high adjustment accuracy</a:t>
            </a:r>
            <a:endParaRPr lang="de-CH"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Fast changeover times due to real-time adjustment and profile presetting </a:t>
            </a:r>
            <a:endParaRPr lang="de-CH"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Cost-effective operation over thermo bolts</a:t>
            </a:r>
            <a:endParaRPr lang="de-CH"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Increased safety for the machine operators</a:t>
            </a:r>
            <a:endParaRPr lang="de-CH"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D8C27846-1753-4D6F-A929-A8155B364473}"/>
              </a:ext>
            </a:extLst>
          </p:cNvPr>
          <p:cNvSpPr txBox="1"/>
          <p:nvPr/>
        </p:nvSpPr>
        <p:spPr>
          <a:xfrm>
            <a:off x="1054459" y="4160181"/>
            <a:ext cx="295835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Advantages</a:t>
            </a:r>
          </a:p>
        </p:txBody>
      </p:sp>
    </p:spTree>
    <p:extLst>
      <p:ext uri="{BB962C8B-B14F-4D97-AF65-F5344CB8AC3E}">
        <p14:creationId xmlns:p14="http://schemas.microsoft.com/office/powerpoint/2010/main" val="293719116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858</Words>
  <Application>Microsoft Office PowerPoint</Application>
  <PresentationFormat>Breitbild</PresentationFormat>
  <Paragraphs>103</Paragraphs>
  <Slides>9</Slides>
  <Notes>0</Notes>
  <HiddenSlides>0</HiddenSlides>
  <MMClips>1</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9</vt:i4>
      </vt:variant>
    </vt:vector>
  </HeadingPairs>
  <TitlesOfParts>
    <vt:vector size="16" baseType="lpstr">
      <vt:lpstr>Arial</vt:lpstr>
      <vt:lpstr>Arial Black</vt:lpstr>
      <vt:lpstr>Calibri</vt:lpstr>
      <vt:lpstr>Calibri Light</vt:lpstr>
      <vt:lpstr>Helvetica</vt:lpstr>
      <vt:lpstr>Office</vt:lpstr>
      <vt:lpstr>Acrobat Document</vt:lpstr>
      <vt:lpstr>maku-DieTool ®</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maku-DieTool ®</dc:title>
  <dc:creator>Reto Maeder</dc:creator>
  <cp:lastModifiedBy>Maku AG</cp:lastModifiedBy>
  <cp:revision>28</cp:revision>
  <dcterms:created xsi:type="dcterms:W3CDTF">2020-01-28T12:24:17Z</dcterms:created>
  <dcterms:modified xsi:type="dcterms:W3CDTF">2021-03-24T08:39:11Z</dcterms:modified>
</cp:coreProperties>
</file>